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4" r:id="rId3"/>
    <p:sldId id="257" r:id="rId4"/>
    <p:sldId id="258" r:id="rId5"/>
    <p:sldId id="259" r:id="rId6"/>
    <p:sldId id="261" r:id="rId7"/>
    <p:sldId id="262" r:id="rId8"/>
    <p:sldId id="263" r:id="rId9"/>
    <p:sldId id="816" r:id="rId10"/>
    <p:sldId id="265" r:id="rId11"/>
    <p:sldId id="266" r:id="rId12"/>
    <p:sldId id="268" r:id="rId13"/>
    <p:sldId id="817" r:id="rId14"/>
    <p:sldId id="270" r:id="rId15"/>
    <p:sldId id="271" r:id="rId16"/>
    <p:sldId id="272" r:id="rId17"/>
    <p:sldId id="273" r:id="rId18"/>
    <p:sldId id="815" r:id="rId19"/>
    <p:sldId id="275" r:id="rId20"/>
    <p:sldId id="277" r:id="rId21"/>
    <p:sldId id="298" r:id="rId22"/>
    <p:sldId id="317" r:id="rId23"/>
    <p:sldId id="813" r:id="rId24"/>
    <p:sldId id="814" r:id="rId25"/>
    <p:sldId id="299" r:id="rId2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692A1-2DD5-4C35-8FC8-CF87EC72EA08}" type="datetimeFigureOut">
              <a:rPr lang="es-CO" smtClean="0"/>
              <a:t>29/08/2024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47D2A-53DC-49B5-9E77-AF0D71C2882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3793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47D2A-53DC-49B5-9E77-AF0D71C28824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14136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2447E-EAAE-0F49-8058-BAEF804FA57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82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2447E-EAAE-0F49-8058-BAEF804FA57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82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887889-331B-AEAC-33C2-765639366C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4DD2A8E-9A0B-C5F2-8784-430DD6A64B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E6DCC1-CDF2-4F81-1008-FCEAE9D1B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E246E-F027-4F4A-9E9E-7565045FD7D4}" type="datetimeFigureOut">
              <a:rPr lang="es-CO" smtClean="0"/>
              <a:t>29/08/2024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6F1CCE-16B2-48BB-8AB7-2ABE9E8FD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B276F0-D789-9CD6-C7D3-A6C2F27FF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B2D1E-EAF8-4265-910A-38AB88B7B1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90611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7068DC-D56E-7913-7F01-820A15A79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894F6F4-0685-2B44-C46A-9CCBC66835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63CA57-ACB3-9330-0F71-E881D32F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E246E-F027-4F4A-9E9E-7565045FD7D4}" type="datetimeFigureOut">
              <a:rPr lang="es-CO" smtClean="0"/>
              <a:t>29/08/2024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1CAE06-9452-4176-56E1-55822FC99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9C9456-E5CA-811B-BD87-4A5E73DA4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B2D1E-EAF8-4265-910A-38AB88B7B1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9660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53ECEBB-6C71-FB17-C030-22C3C5336D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242DAA7-6FF3-7F2A-91FE-65B6000FED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2DC7EC-A161-A8B6-CD40-DB240DDA5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E246E-F027-4F4A-9E9E-7565045FD7D4}" type="datetimeFigureOut">
              <a:rPr lang="es-CO" smtClean="0"/>
              <a:t>29/08/2024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8B957E-ACD5-8C18-8FCE-9E9CF0656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199BDC-5A28-CBF4-7723-C0BF5B68E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B2D1E-EAF8-4265-910A-38AB88B7B1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1973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495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D0CBC1-4D1B-C51A-9B86-A3D6FA450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22C7E4-F92A-E1D1-C884-FFE4FCFBC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FB7F43-182D-AF8D-BBE1-02ADC0632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E246E-F027-4F4A-9E9E-7565045FD7D4}" type="datetimeFigureOut">
              <a:rPr lang="es-CO" smtClean="0"/>
              <a:t>29/08/2024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095BF3-F082-1E52-1AEF-6145BE4CB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BC692D-5A0C-E118-F967-FF8BEA0D4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B2D1E-EAF8-4265-910A-38AB88B7B1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65318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FE21A6-4780-0774-AA23-679598565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2BCDA8-B111-2322-11EC-5B66FB163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CDE95E-CB91-19F1-513F-796153FD2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E246E-F027-4F4A-9E9E-7565045FD7D4}" type="datetimeFigureOut">
              <a:rPr lang="es-CO" smtClean="0"/>
              <a:t>29/08/2024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D06500-A015-D19C-7955-FB4016DB4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8C6807-2D3B-328D-3DFB-3D4A216B6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B2D1E-EAF8-4265-910A-38AB88B7B1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0325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3172A6-DF98-7DA9-8A72-2E4D14FFB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A9199C-238C-0F97-0B2F-5DC77193B7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C31427D-9A26-75FC-4B63-9AC769E58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50244E-2B80-8301-1137-53069BD0A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E246E-F027-4F4A-9E9E-7565045FD7D4}" type="datetimeFigureOut">
              <a:rPr lang="es-CO" smtClean="0"/>
              <a:t>29/08/2024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21BF10D-2E17-469E-C777-889CF643F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8953130-0EE8-BDBB-1208-00B4407B1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B2D1E-EAF8-4265-910A-38AB88B7B1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84879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685B5C-A69A-DFFC-5FC7-375966090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C0B57F-9EF9-A177-0BB0-0A7BF2F62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DA40630-F799-22E2-38A0-1DFC6BE65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C32ADBB-9E7F-711D-C017-1906C2FB8D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5ED71E3-CD71-DC6A-875D-37908AAE31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B546520-4539-6CCC-A380-9033F8B2C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E246E-F027-4F4A-9E9E-7565045FD7D4}" type="datetimeFigureOut">
              <a:rPr lang="es-CO" smtClean="0"/>
              <a:t>29/08/2024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17CC3EA-D027-B3DD-5AE5-67E2AB5B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26532B6-CC13-2A9D-E9FA-35C75728E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B2D1E-EAF8-4265-910A-38AB88B7B1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0602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06BEFD-FD65-DA10-D85E-6F8833271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3F1E7FA-E1A5-1D2A-0DED-8E7594F1B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E246E-F027-4F4A-9E9E-7565045FD7D4}" type="datetimeFigureOut">
              <a:rPr lang="es-CO" smtClean="0"/>
              <a:t>29/08/2024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2498821-34C5-27C4-F561-455B4E89C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7008E13-C5B1-2442-FB87-3322F4FA1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B2D1E-EAF8-4265-910A-38AB88B7B1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4346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6786C05-BBD7-69C4-154F-D8AC212C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E246E-F027-4F4A-9E9E-7565045FD7D4}" type="datetimeFigureOut">
              <a:rPr lang="es-CO" smtClean="0"/>
              <a:t>29/08/2024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13639D9-909C-5DE4-9CC7-A62F6A3F2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F7D3ABF-F292-38B0-103D-5883BC778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B2D1E-EAF8-4265-910A-38AB88B7B1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546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4B41E-3AEF-278A-F891-08388E452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9508CC-CD45-CEC7-DA25-E959ACF5C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FC2D6F0-63E9-A5FD-B12F-9B46C6B07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43D0D3F-F4E5-A816-9E61-5AE2DD649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E246E-F027-4F4A-9E9E-7565045FD7D4}" type="datetimeFigureOut">
              <a:rPr lang="es-CO" smtClean="0"/>
              <a:t>29/08/2024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088E4F-726B-C780-6C82-9D3E34371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AA3CE10-06BE-49EE-E958-7A2692C10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B2D1E-EAF8-4265-910A-38AB88B7B1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37152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B441C3-D9FC-68F8-DE86-B68F19D2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2328968-8E3A-037A-35CF-F76A594B66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11D2246-1FE5-F940-425C-F0D83A13B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DF96E5D-CFDB-876A-DBA2-9E2EE1C47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E246E-F027-4F4A-9E9E-7565045FD7D4}" type="datetimeFigureOut">
              <a:rPr lang="es-CO" smtClean="0"/>
              <a:t>29/08/2024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BEED06D-0C3A-D10B-0D22-7563E758A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A13A895-6EB8-197F-1298-DC46DF1C5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B2D1E-EAF8-4265-910A-38AB88B7B1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15225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E953C46-BD5A-D84B-E96D-B39A54497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0A4AF8-8138-52B1-DC3F-06A1B4CF2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B84D0E-6AD4-1446-7177-C783B3CF3D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AE246E-F027-4F4A-9E9E-7565045FD7D4}" type="datetimeFigureOut">
              <a:rPr lang="es-CO" smtClean="0"/>
              <a:t>29/08/2024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E2B305-9203-2A99-EF45-30484CB4C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0003ED-5680-CA05-848A-1C3507EDB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1B2D1E-EAF8-4265-910A-38AB88B7B1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53755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800213A-8196-F1D2-B8BA-C8A87899A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3577456"/>
            <a:ext cx="10909640" cy="1687814"/>
          </a:xfrm>
        </p:spPr>
        <p:txBody>
          <a:bodyPr anchor="b">
            <a:normAutofit/>
          </a:bodyPr>
          <a:lstStyle/>
          <a:p>
            <a:r>
              <a:rPr lang="es-CO" sz="5600" b="1" dirty="0"/>
              <a:t>Liderar</a:t>
            </a:r>
            <a:r>
              <a:rPr lang="es-CO" sz="5600" dirty="0"/>
              <a:t> con </a:t>
            </a:r>
            <a:r>
              <a:rPr lang="es-CO" b="1" dirty="0">
                <a:solidFill>
                  <a:schemeClr val="accent3"/>
                </a:solidFill>
              </a:rPr>
              <a:t>propósito</a:t>
            </a:r>
            <a:r>
              <a:rPr lang="es-CO" sz="5600" dirty="0"/>
              <a:t> para la </a:t>
            </a:r>
            <a:r>
              <a:rPr lang="es-CO" sz="5600" b="1" dirty="0"/>
              <a:t>transformación</a:t>
            </a:r>
            <a:r>
              <a:rPr lang="es-CO" sz="5600" dirty="0"/>
              <a:t>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BBC65E-6ACB-55BA-BCC2-0F156B38C6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1" y="5660607"/>
            <a:ext cx="10909643" cy="552659"/>
          </a:xfrm>
        </p:spPr>
        <p:txBody>
          <a:bodyPr anchor="t">
            <a:normAutofit/>
          </a:bodyPr>
          <a:lstStyle/>
          <a:p>
            <a:pPr algn="r"/>
            <a:r>
              <a:rPr lang="es-CO" b="1" dirty="0"/>
              <a:t>Jorge Iván Gómez PhD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E4BFF7-7156-689A-9BD0-02D541542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908" y="674754"/>
            <a:ext cx="6439588" cy="2575835"/>
          </a:xfrm>
          <a:prstGeom prst="rect">
            <a:avLst/>
          </a:prstGeom>
        </p:spPr>
      </p:pic>
      <p:sp>
        <p:nvSpPr>
          <p:cNvPr id="11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23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FA2000-72A2-DFAF-DC29-E9282484F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31360"/>
            <a:ext cx="12192000" cy="2387600"/>
          </a:xfrm>
        </p:spPr>
        <p:txBody>
          <a:bodyPr>
            <a:normAutofit fontScale="90000"/>
          </a:bodyPr>
          <a:lstStyle/>
          <a:p>
            <a:r>
              <a:rPr lang="es-CO" dirty="0"/>
              <a:t> </a:t>
            </a:r>
            <a:br>
              <a:rPr lang="es-CO" dirty="0"/>
            </a:br>
            <a:r>
              <a:rPr lang="es-CO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Palancas </a:t>
            </a:r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liderar una estrategia de transformación:(HCS+HNS+QHC)</a:t>
            </a:r>
            <a:br>
              <a:rPr lang="es-CO" dirty="0"/>
            </a:br>
            <a:r>
              <a:rPr lang="es-CO" sz="3600" i="1" dirty="0"/>
              <a:t>liderazgo-seguimiento y motivación</a:t>
            </a:r>
            <a:r>
              <a:rPr lang="es-CO" sz="3600" dirty="0"/>
              <a:t> </a:t>
            </a:r>
            <a:endParaRPr lang="es-CO" dirty="0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0FCB410-CEE8-3CF6-F033-1CA204C5ED9C}"/>
              </a:ext>
            </a:extLst>
          </p:cNvPr>
          <p:cNvCxnSpPr/>
          <p:nvPr/>
        </p:nvCxnSpPr>
        <p:spPr>
          <a:xfrm>
            <a:off x="94596" y="4007464"/>
            <a:ext cx="11934497" cy="0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652638C-4B84-9969-D857-DF45D9F25225}"/>
              </a:ext>
            </a:extLst>
          </p:cNvPr>
          <p:cNvCxnSpPr/>
          <p:nvPr/>
        </p:nvCxnSpPr>
        <p:spPr>
          <a:xfrm>
            <a:off x="120868" y="2520251"/>
            <a:ext cx="11934497" cy="0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578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14447CC1-35C4-A689-D5B4-EA85BF5B8C4D}"/>
              </a:ext>
            </a:extLst>
          </p:cNvPr>
          <p:cNvSpPr/>
          <p:nvPr/>
        </p:nvSpPr>
        <p:spPr>
          <a:xfrm>
            <a:off x="0" y="0"/>
            <a:ext cx="7236372" cy="671611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hi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8E1A985D-C474-C245-5553-A7E9112D2A0B}"/>
              </a:ext>
            </a:extLst>
          </p:cNvPr>
          <p:cNvSpPr/>
          <p:nvPr/>
        </p:nvSpPr>
        <p:spPr>
          <a:xfrm>
            <a:off x="1056298" y="1324317"/>
            <a:ext cx="5470626" cy="49319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err="1">
                <a:solidFill>
                  <a:schemeClr val="accent4"/>
                </a:solidFill>
                <a:highlight>
                  <a:srgbClr val="FFFF00"/>
                </a:highlight>
              </a:rPr>
              <a:t>w</a:t>
            </a:r>
            <a:r>
              <a:rPr lang="es-CO" dirty="0" err="1">
                <a:solidFill>
                  <a:schemeClr val="bg1"/>
                </a:solidFill>
                <a:highlight>
                  <a:srgbClr val="FFFF00"/>
                </a:highlight>
              </a:rPr>
              <a:t>hat</a:t>
            </a:r>
            <a:endParaRPr lang="es-CO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19C7E52-F7FD-E039-046B-285FB22F5560}"/>
              </a:ext>
            </a:extLst>
          </p:cNvPr>
          <p:cNvSpPr/>
          <p:nvPr/>
        </p:nvSpPr>
        <p:spPr>
          <a:xfrm>
            <a:off x="2301780" y="2916638"/>
            <a:ext cx="2862450" cy="241212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7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s-CO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</a:t>
            </a:r>
            <a:r>
              <a:rPr lang="es-CO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397B40-13CF-EA16-3E2B-B5A95EEF0F08}"/>
              </a:ext>
            </a:extLst>
          </p:cNvPr>
          <p:cNvSpPr txBox="1"/>
          <p:nvPr/>
        </p:nvSpPr>
        <p:spPr>
          <a:xfrm>
            <a:off x="2711670" y="1472434"/>
            <a:ext cx="219316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s-CO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</a:t>
            </a:r>
            <a:endParaRPr lang="es-CO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CO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BD8357-AB8F-A849-E791-300E03E7F045}"/>
              </a:ext>
            </a:extLst>
          </p:cNvPr>
          <p:cNvSpPr txBox="1"/>
          <p:nvPr/>
        </p:nvSpPr>
        <p:spPr>
          <a:xfrm>
            <a:off x="2885091" y="-79966"/>
            <a:ext cx="20334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200" b="1" dirty="0" err="1">
                <a:solidFill>
                  <a:schemeClr val="bg1"/>
                </a:solidFill>
              </a:rPr>
              <a:t>H</a:t>
            </a:r>
            <a:r>
              <a:rPr lang="es-CO" sz="6000" b="1" dirty="0" err="1">
                <a:solidFill>
                  <a:schemeClr val="bg1"/>
                </a:solidFill>
              </a:rPr>
              <a:t>ow</a:t>
            </a:r>
            <a:r>
              <a:rPr lang="es-CO" sz="6000" b="1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71FB28FF-6A06-7854-31E6-DA4EF7B9448C}"/>
              </a:ext>
            </a:extLst>
          </p:cNvPr>
          <p:cNvCxnSpPr>
            <a:cxnSpLocks/>
          </p:cNvCxnSpPr>
          <p:nvPr/>
        </p:nvCxnSpPr>
        <p:spPr>
          <a:xfrm>
            <a:off x="4887323" y="2104696"/>
            <a:ext cx="3846774" cy="23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56C4276-22AE-C662-8436-1785A15613B9}"/>
              </a:ext>
            </a:extLst>
          </p:cNvPr>
          <p:cNvCxnSpPr/>
          <p:nvPr/>
        </p:nvCxnSpPr>
        <p:spPr>
          <a:xfrm>
            <a:off x="5039723" y="4196270"/>
            <a:ext cx="3846774" cy="23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068EBFD5-DBF9-BA54-F55A-A5D4FCEA6454}"/>
              </a:ext>
            </a:extLst>
          </p:cNvPr>
          <p:cNvCxnSpPr>
            <a:cxnSpLocks/>
          </p:cNvCxnSpPr>
          <p:nvPr/>
        </p:nvCxnSpPr>
        <p:spPr>
          <a:xfrm>
            <a:off x="4724408" y="775130"/>
            <a:ext cx="3846774" cy="23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CC575E3-9835-76EF-6681-CA5295AA57B8}"/>
              </a:ext>
            </a:extLst>
          </p:cNvPr>
          <p:cNvSpPr txBox="1"/>
          <p:nvPr/>
        </p:nvSpPr>
        <p:spPr>
          <a:xfrm>
            <a:off x="8828686" y="3951884"/>
            <a:ext cx="22028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/>
              <a:t>PROPÓSITO </a:t>
            </a:r>
          </a:p>
          <a:p>
            <a:r>
              <a:rPr lang="es-CO" sz="2800" b="1" dirty="0"/>
              <a:t>SUPERIOR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73329CE-6C6B-A9FC-430E-02F7752F5BB2}"/>
              </a:ext>
            </a:extLst>
          </p:cNvPr>
          <p:cNvSpPr txBox="1"/>
          <p:nvPr/>
        </p:nvSpPr>
        <p:spPr>
          <a:xfrm>
            <a:off x="8776128" y="1881347"/>
            <a:ext cx="2596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/>
              <a:t>META + MEGAS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036F9F3-4DE6-FC56-BC34-82A6D64AEE5F}"/>
              </a:ext>
            </a:extLst>
          </p:cNvPr>
          <p:cNvSpPr txBox="1"/>
          <p:nvPr/>
        </p:nvSpPr>
        <p:spPr>
          <a:xfrm>
            <a:off x="8676275" y="551784"/>
            <a:ext cx="2096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/>
              <a:t>LIDERAZGO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59BA430-D542-FA38-19FE-CF42F9845BDD}"/>
              </a:ext>
            </a:extLst>
          </p:cNvPr>
          <p:cNvSpPr txBox="1"/>
          <p:nvPr/>
        </p:nvSpPr>
        <p:spPr>
          <a:xfrm>
            <a:off x="2364817" y="2490947"/>
            <a:ext cx="286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chemeClr val="bg1"/>
                </a:solidFill>
              </a:rPr>
              <a:t>QUÉ QUEREMOS LOGRAR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CE237E7-7625-06D6-8060-7074AB8A2C3D}"/>
              </a:ext>
            </a:extLst>
          </p:cNvPr>
          <p:cNvSpPr txBox="1"/>
          <p:nvPr/>
        </p:nvSpPr>
        <p:spPr>
          <a:xfrm>
            <a:off x="2280727" y="861829"/>
            <a:ext cx="3142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chemeClr val="bg1"/>
                </a:solidFill>
              </a:rPr>
              <a:t>CÓMO LO VAMOS A LOGRAR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84A3A28-0631-728E-5AEA-BD60AAC559F7}"/>
              </a:ext>
            </a:extLst>
          </p:cNvPr>
          <p:cNvSpPr txBox="1"/>
          <p:nvPr/>
        </p:nvSpPr>
        <p:spPr>
          <a:xfrm>
            <a:off x="3037482" y="4472146"/>
            <a:ext cx="1253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b="1" dirty="0"/>
              <a:t>POR QUÉ  </a:t>
            </a:r>
          </a:p>
          <a:p>
            <a:pPr algn="ctr"/>
            <a:r>
              <a:rPr lang="es-CO" b="1" dirty="0"/>
              <a:t>PARA QUÉ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07E05C6-23A4-9A9C-93B7-2ED2E438DCFC}"/>
              </a:ext>
            </a:extLst>
          </p:cNvPr>
          <p:cNvSpPr/>
          <p:nvPr/>
        </p:nvSpPr>
        <p:spPr>
          <a:xfrm>
            <a:off x="1749972" y="3951884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C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3FFC11BF-1BCC-3213-91FB-727BACAA2B4D}"/>
              </a:ext>
            </a:extLst>
          </p:cNvPr>
          <p:cNvSpPr/>
          <p:nvPr/>
        </p:nvSpPr>
        <p:spPr>
          <a:xfrm>
            <a:off x="1744715" y="1439905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C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17C4CAFE-F368-DA76-7F0E-284C4518F5F7}"/>
              </a:ext>
            </a:extLst>
          </p:cNvPr>
          <p:cNvSpPr/>
          <p:nvPr/>
        </p:nvSpPr>
        <p:spPr>
          <a:xfrm>
            <a:off x="1650121" y="21008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C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8207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8" name="Rectangle 615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Do You Have a Not-to-Do list? Here's Why You Should | Inc.com">
            <a:extLst>
              <a:ext uri="{FF2B5EF4-FFF2-40B4-BE49-F238E27FC236}">
                <a16:creationId xmlns:a16="http://schemas.microsoft.com/office/drawing/2014/main" id="{2C72DBE2-BBA4-1C64-D57A-CAF4633BC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AD40F6B-99DE-852C-F950-BB281515B6B8}"/>
              </a:ext>
            </a:extLst>
          </p:cNvPr>
          <p:cNvSpPr txBox="1"/>
          <p:nvPr/>
        </p:nvSpPr>
        <p:spPr>
          <a:xfrm>
            <a:off x="5328725" y="4162094"/>
            <a:ext cx="695350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s-CO" sz="2800" b="1" dirty="0"/>
              <a:t>P</a:t>
            </a:r>
            <a:r>
              <a:rPr lang="es-CO" sz="2000" b="1" dirty="0"/>
              <a:t>ROPÓSITO SUPERIOR Y VALORES COMPARTIDOS </a:t>
            </a:r>
          </a:p>
          <a:p>
            <a:pPr marL="0" indent="0">
              <a:buNone/>
            </a:pPr>
            <a:endParaRPr lang="es-CO" sz="2000" b="1" dirty="0"/>
          </a:p>
          <a:p>
            <a:pPr marL="0" indent="0">
              <a:buNone/>
            </a:pPr>
            <a:r>
              <a:rPr lang="es-C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s-CO" sz="2000" b="1" dirty="0"/>
              <a:t>RIORIDADES Y METAS CLARAS (ANUALES Y TRIMESTRAL)</a:t>
            </a:r>
          </a:p>
          <a:p>
            <a:pPr marL="0" indent="0">
              <a:buNone/>
            </a:pPr>
            <a:endParaRPr lang="es-CO" sz="2000" b="1" dirty="0"/>
          </a:p>
          <a:p>
            <a:pPr marL="0" indent="0">
              <a:buNone/>
            </a:pPr>
            <a:r>
              <a:rPr lang="es-C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s-CO" sz="2000" b="1" dirty="0"/>
              <a:t>EGUIMIENTO</a:t>
            </a:r>
          </a:p>
          <a:p>
            <a:pPr marL="0" indent="0">
              <a:buNone/>
            </a:pPr>
            <a:endParaRPr lang="es-CO" sz="2000" b="1" dirty="0"/>
          </a:p>
          <a:p>
            <a:pPr marL="0" indent="0">
              <a:buNone/>
            </a:pPr>
            <a:r>
              <a:rPr lang="es-C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CO" sz="2000" b="1" dirty="0"/>
              <a:t>LINEACION </a:t>
            </a:r>
          </a:p>
          <a:p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2360208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D85D84-E9AC-DDEF-A6E6-CC5D0DA31B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CÓMO VOY A LOGRARLO</a:t>
            </a:r>
          </a:p>
        </p:txBody>
      </p:sp>
    </p:spTree>
    <p:extLst>
      <p:ext uri="{BB962C8B-B14F-4D97-AF65-F5344CB8AC3E}">
        <p14:creationId xmlns:p14="http://schemas.microsoft.com/office/powerpoint/2010/main" val="1919413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F984760-81A8-AB49-B038-61782BF9F4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789D214-F5E2-7633-89BB-7CB75CD628E0}"/>
              </a:ext>
            </a:extLst>
          </p:cNvPr>
          <p:cNvSpPr txBox="1"/>
          <p:nvPr/>
        </p:nvSpPr>
        <p:spPr>
          <a:xfrm>
            <a:off x="283779" y="15757"/>
            <a:ext cx="5905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SALIR DE LA DISTRACCIÓN </a:t>
            </a:r>
          </a:p>
        </p:txBody>
      </p:sp>
    </p:spTree>
    <p:extLst>
      <p:ext uri="{BB962C8B-B14F-4D97-AF65-F5344CB8AC3E}">
        <p14:creationId xmlns:p14="http://schemas.microsoft.com/office/powerpoint/2010/main" val="1029272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3BFF6B4-7933-C4DF-FD9F-77DCAF06BD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839B4A5-2191-EC1F-7B4B-8A90E56BDA88}"/>
              </a:ext>
            </a:extLst>
          </p:cNvPr>
          <p:cNvSpPr txBox="1"/>
          <p:nvPr/>
        </p:nvSpPr>
        <p:spPr>
          <a:xfrm>
            <a:off x="15761" y="7542"/>
            <a:ext cx="77691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SALIR DE NARRATIVAS INCAPACITANTES </a:t>
            </a:r>
          </a:p>
        </p:txBody>
      </p:sp>
    </p:spTree>
    <p:extLst>
      <p:ext uri="{BB962C8B-B14F-4D97-AF65-F5344CB8AC3E}">
        <p14:creationId xmlns:p14="http://schemas.microsoft.com/office/powerpoint/2010/main" val="1157207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ómo llegar a la cima y no caer | Grandes Pymes">
            <a:extLst>
              <a:ext uri="{FF2B5EF4-FFF2-40B4-BE49-F238E27FC236}">
                <a16:creationId xmlns:a16="http://schemas.microsoft.com/office/drawing/2014/main" id="{579918F2-8C94-DCEE-7733-4731C4679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9595171-9EF5-920C-1E96-3BC96962267A}"/>
              </a:ext>
            </a:extLst>
          </p:cNvPr>
          <p:cNvSpPr txBox="1"/>
          <p:nvPr/>
        </p:nvSpPr>
        <p:spPr>
          <a:xfrm>
            <a:off x="3936117" y="6148557"/>
            <a:ext cx="8199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IMPULSAR UN LENGUAJE HABILITADOR DE CRECIMIENTO</a:t>
            </a:r>
          </a:p>
        </p:txBody>
      </p:sp>
    </p:spTree>
    <p:extLst>
      <p:ext uri="{BB962C8B-B14F-4D97-AF65-F5344CB8AC3E}">
        <p14:creationId xmlns:p14="http://schemas.microsoft.com/office/powerpoint/2010/main" val="3898212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Imagen en blanco y negro de un libro&#10;&#10;Descripción generada automáticamente con confianza baja">
            <a:extLst>
              <a:ext uri="{FF2B5EF4-FFF2-40B4-BE49-F238E27FC236}">
                <a16:creationId xmlns:a16="http://schemas.microsoft.com/office/drawing/2014/main" id="{E97C4DFD-0BAE-CF55-455C-8808D60B50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93" b="1232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6EA5BC-9D77-FEB4-B954-C72C396114EC}"/>
              </a:ext>
            </a:extLst>
          </p:cNvPr>
          <p:cNvSpPr txBox="1"/>
          <p:nvPr/>
        </p:nvSpPr>
        <p:spPr>
          <a:xfrm>
            <a:off x="5801707" y="6164317"/>
            <a:ext cx="5780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FOCO EN LO QUE CONTROLAMOS </a:t>
            </a:r>
            <a:endParaRPr lang="es-CO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0174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9E0B73F-B74E-412D-B09B-1513E6D67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470" y="2268374"/>
            <a:ext cx="3115411" cy="205027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F4D4C4D-9519-42D6-850E-289918FB6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335" y="4645298"/>
            <a:ext cx="2931067" cy="195404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7113A76-CF3D-4ECA-BA2D-23EC79B88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546" y="4560129"/>
            <a:ext cx="3103133" cy="192650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9FC3A24-A568-4687-A4C8-37C5B0A12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4529" y="2333781"/>
            <a:ext cx="2911042" cy="193716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E2E4AC7-814F-4202-8A95-EB70060F99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260" y="2203107"/>
            <a:ext cx="3166988" cy="210748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685F68E-CEA3-4E7C-B413-25C6E92870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8595" y="4600502"/>
            <a:ext cx="2710862" cy="193633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6F3DD7E-E3F0-B329-F3A4-9659C65D29E4}"/>
              </a:ext>
            </a:extLst>
          </p:cNvPr>
          <p:cNvSpPr txBox="1"/>
          <p:nvPr/>
        </p:nvSpPr>
        <p:spPr>
          <a:xfrm>
            <a:off x="945908" y="630617"/>
            <a:ext cx="6806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000" b="1" dirty="0"/>
              <a:t>RENOVAR </a:t>
            </a:r>
            <a:r>
              <a:rPr lang="es-CO" sz="4000" b="1" dirty="0">
                <a:solidFill>
                  <a:schemeClr val="tx2"/>
                </a:solidFill>
              </a:rPr>
              <a:t>LA</a:t>
            </a:r>
            <a:r>
              <a:rPr lang="es-CO" sz="4000" b="1" dirty="0"/>
              <a:t> </a:t>
            </a:r>
            <a:r>
              <a:rPr lang="es-CO" sz="4000" b="1" dirty="0">
                <a:solidFill>
                  <a:schemeClr val="tx2"/>
                </a:solidFill>
              </a:rPr>
              <a:t>FUERZA</a:t>
            </a:r>
            <a:r>
              <a:rPr lang="es-CO" sz="4000" b="1" dirty="0"/>
              <a:t>: S+T+E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F19BA51-1A55-F494-CA3A-01722AE02E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4498" y="126128"/>
            <a:ext cx="2816597" cy="187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7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Número tres png imágenes | PNGWing">
            <a:extLst>
              <a:ext uri="{FF2B5EF4-FFF2-40B4-BE49-F238E27FC236}">
                <a16:creationId xmlns:a16="http://schemas.microsoft.com/office/drawing/2014/main" id="{90A194B6-40FE-1BF2-98D4-358364A32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0" b="14447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Rectangle 92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754822-4CA8-D25C-8E2C-8850DF4B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CO" sz="2400" dirty="0"/>
              <a:t>FOCO EN </a:t>
            </a:r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PRIORIDADES</a:t>
            </a:r>
            <a:r>
              <a:rPr lang="es-CO" sz="2400" dirty="0"/>
              <a:t> (PFP)</a:t>
            </a:r>
          </a:p>
          <a:p>
            <a:pPr marL="514350" indent="-514350">
              <a:buFont typeface="+mj-lt"/>
              <a:buAutoNum type="arabicPeriod"/>
            </a:pPr>
            <a:r>
              <a:rPr lang="es-CO" sz="2400" dirty="0"/>
              <a:t>METAS CLARAS BASADAS EN </a:t>
            </a:r>
            <a:r>
              <a:rPr lang="es-CO" sz="2400" b="1" dirty="0"/>
              <a:t>MÉTRICAS</a:t>
            </a:r>
            <a:r>
              <a:rPr lang="es-CO" sz="2400" dirty="0"/>
              <a:t> (HNS)</a:t>
            </a:r>
          </a:p>
          <a:p>
            <a:pPr marL="514350" indent="-514350">
              <a:buFont typeface="+mj-lt"/>
              <a:buAutoNum type="arabicPeriod"/>
            </a:pPr>
            <a:r>
              <a:rPr lang="es-CO" sz="2400" b="1" dirty="0"/>
              <a:t>SEGUIMIENTO</a:t>
            </a:r>
            <a:r>
              <a:rPr lang="es-CO" sz="2400" dirty="0"/>
              <a:t> CON DISCIPLINA A LAS METAS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7498F13-8685-152B-90A7-2A8719B1767F}"/>
              </a:ext>
            </a:extLst>
          </p:cNvPr>
          <p:cNvSpPr txBox="1"/>
          <p:nvPr/>
        </p:nvSpPr>
        <p:spPr>
          <a:xfrm>
            <a:off x="5328740" y="315311"/>
            <a:ext cx="6950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O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TRIPLE </a:t>
            </a:r>
            <a:r>
              <a:rPr lang="es-C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FÓRMULA DE LOS RESULTADOS </a:t>
            </a:r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3338345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D85D84-E9AC-DDEF-A6E6-CC5D0DA31B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INSPIRAR </a:t>
            </a:r>
          </a:p>
        </p:txBody>
      </p:sp>
    </p:spTree>
    <p:extLst>
      <p:ext uri="{BB962C8B-B14F-4D97-AF65-F5344CB8AC3E}">
        <p14:creationId xmlns:p14="http://schemas.microsoft.com/office/powerpoint/2010/main" val="1660658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28B0C7-398A-14D5-18E1-B69EBB3EEC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MENSAJES FINALES </a:t>
            </a:r>
          </a:p>
        </p:txBody>
      </p:sp>
    </p:spTree>
    <p:extLst>
      <p:ext uri="{BB962C8B-B14F-4D97-AF65-F5344CB8AC3E}">
        <p14:creationId xmlns:p14="http://schemas.microsoft.com/office/powerpoint/2010/main" val="2432307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666EA02-A07F-4792-898D-2D2FC15E4C53}"/>
              </a:ext>
            </a:extLst>
          </p:cNvPr>
          <p:cNvSpPr/>
          <p:nvPr/>
        </p:nvSpPr>
        <p:spPr>
          <a:xfrm>
            <a:off x="0" y="-1"/>
            <a:ext cx="12192000" cy="619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14ADC95-045C-4F8A-A61B-B7FA43B1D8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5333" t="4854" b="4854"/>
          <a:stretch/>
        </p:blipFill>
        <p:spPr>
          <a:xfrm>
            <a:off x="20" y="-2"/>
            <a:ext cx="12191980" cy="619225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489C247-D148-46EC-B2A7-3A172C5A9CC5}"/>
              </a:ext>
            </a:extLst>
          </p:cNvPr>
          <p:cNvSpPr txBox="1"/>
          <p:nvPr/>
        </p:nvSpPr>
        <p:spPr>
          <a:xfrm>
            <a:off x="298938" y="665748"/>
            <a:ext cx="347883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3800" b="1" dirty="0">
                <a:solidFill>
                  <a:schemeClr val="bg1"/>
                </a:solidFill>
                <a:latin typeface="Corbel" panose="020B0503020204020204" pitchFamily="34" charset="0"/>
              </a:rPr>
              <a:t>3 </a:t>
            </a:r>
            <a:r>
              <a:rPr lang="es-CO" sz="13800" b="1" dirty="0" err="1">
                <a:solidFill>
                  <a:schemeClr val="bg1"/>
                </a:solidFill>
                <a:latin typeface="Corbel" panose="020B0503020204020204" pitchFamily="34" charset="0"/>
              </a:rPr>
              <a:t>Ls</a:t>
            </a:r>
            <a:r>
              <a:rPr lang="es-CO" sz="13800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6507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802" y="2357438"/>
            <a:ext cx="3902676" cy="267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514" y="2348880"/>
            <a:ext cx="2687146" cy="2687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273601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O" dirty="0"/>
          </a:p>
        </p:txBody>
      </p:sp>
      <p:sp>
        <p:nvSpPr>
          <p:cNvPr id="4" name="3 CuadroTexto"/>
          <p:cNvSpPr txBox="1"/>
          <p:nvPr/>
        </p:nvSpPr>
        <p:spPr>
          <a:xfrm>
            <a:off x="3114328" y="5085184"/>
            <a:ext cx="1756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chemeClr val="tx2"/>
                </a:solidFill>
              </a:rPr>
              <a:t>Bill Gates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7371929" y="5075893"/>
            <a:ext cx="21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>
                <a:solidFill>
                  <a:schemeClr val="tx2"/>
                </a:solidFill>
              </a:rPr>
              <a:t>Warren Buffet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567608" y="908720"/>
            <a:ext cx="75459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5400" b="1" dirty="0">
                <a:solidFill>
                  <a:schemeClr val="tx2"/>
                </a:solidFill>
              </a:rPr>
              <a:t>¿Qué tienen en común?</a:t>
            </a:r>
          </a:p>
        </p:txBody>
      </p:sp>
    </p:spTree>
    <p:extLst>
      <p:ext uri="{BB962C8B-B14F-4D97-AF65-F5344CB8AC3E}">
        <p14:creationId xmlns:p14="http://schemas.microsoft.com/office/powerpoint/2010/main" val="2881356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6CD0DF8B-5BB3-DB31-BFE6-DF4591338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800" y="0"/>
            <a:ext cx="6909823" cy="6858000"/>
          </a:xfrm>
          <a:prstGeom prst="rect">
            <a:avLst/>
          </a:prstGeom>
        </p:spPr>
      </p:pic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F888368F-0056-F068-0A54-B5485A33F641}"/>
              </a:ext>
            </a:extLst>
          </p:cNvPr>
          <p:cNvCxnSpPr/>
          <p:nvPr/>
        </p:nvCxnSpPr>
        <p:spPr>
          <a:xfrm>
            <a:off x="536027" y="5707118"/>
            <a:ext cx="945931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554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A652900-7ACE-B49E-1C7B-DB76D2C9C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3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666EA02-A07F-4792-898D-2D2FC15E4C53}"/>
              </a:ext>
            </a:extLst>
          </p:cNvPr>
          <p:cNvSpPr/>
          <p:nvPr/>
        </p:nvSpPr>
        <p:spPr>
          <a:xfrm>
            <a:off x="0" y="-1"/>
            <a:ext cx="12192000" cy="61922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 descr="Foto blanco y negro de un hombre con traje sonriendo&#10;&#10;Descripción generada automáticamente">
            <a:extLst>
              <a:ext uri="{FF2B5EF4-FFF2-40B4-BE49-F238E27FC236}">
                <a16:creationId xmlns:a16="http://schemas.microsoft.com/office/drawing/2014/main" id="{CE41DB2A-2FDA-4818-9D67-4CF647A134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t="-1" r="58787" b="9707"/>
          <a:stretch/>
        </p:blipFill>
        <p:spPr>
          <a:xfrm>
            <a:off x="20" y="-1"/>
            <a:ext cx="5069755" cy="619224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C9D9B2E-90EE-4F65-AD70-99372EEDD916}"/>
              </a:ext>
            </a:extLst>
          </p:cNvPr>
          <p:cNvSpPr txBox="1"/>
          <p:nvPr/>
        </p:nvSpPr>
        <p:spPr>
          <a:xfrm>
            <a:off x="5069775" y="536970"/>
            <a:ext cx="670512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400" b="1" dirty="0">
                <a:solidFill>
                  <a:schemeClr val="bg1"/>
                </a:solidFill>
                <a:latin typeface="Corbel" panose="020B0503020204020204" pitchFamily="34" charset="0"/>
              </a:rPr>
              <a:t>“EL SECRETO DE MI ÉXITO FUE RODEARME DE PERSONAS MEJORES QUE YO”</a:t>
            </a:r>
          </a:p>
          <a:p>
            <a:pPr algn="ctr"/>
            <a:endParaRPr lang="es-CO" sz="54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algn="ctr"/>
            <a:r>
              <a:rPr lang="es-CO" sz="2400" b="1" dirty="0">
                <a:solidFill>
                  <a:schemeClr val="bg1"/>
                </a:solidFill>
                <a:latin typeface="Corbel" panose="020B0503020204020204" pitchFamily="34" charset="0"/>
              </a:rPr>
              <a:t>-ANDREW CARNEGIE</a:t>
            </a:r>
          </a:p>
        </p:txBody>
      </p:sp>
    </p:spTree>
    <p:extLst>
      <p:ext uri="{BB962C8B-B14F-4D97-AF65-F5344CB8AC3E}">
        <p14:creationId xmlns:p14="http://schemas.microsoft.com/office/powerpoint/2010/main" val="1437575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0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Sabes realmente la relevancia que tiene la elaboración y firma de un  CONTRATO? – Asesoria Llerena">
            <a:extLst>
              <a:ext uri="{FF2B5EF4-FFF2-40B4-BE49-F238E27FC236}">
                <a16:creationId xmlns:a16="http://schemas.microsoft.com/office/drawing/2014/main" id="{90448BDB-025E-20D3-E435-4E071D80F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31"/>
          <a:stretch/>
        </p:blipFill>
        <p:spPr bwMode="auto">
          <a:xfrm>
            <a:off x="20" y="10"/>
            <a:ext cx="12191979" cy="5486390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52" name="Rectangle 1051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12192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4B59997-F9F0-36C8-F6BE-82471900B32F}"/>
              </a:ext>
            </a:extLst>
          </p:cNvPr>
          <p:cNvSpPr txBox="1"/>
          <p:nvPr/>
        </p:nvSpPr>
        <p:spPr>
          <a:xfrm>
            <a:off x="589556" y="5746071"/>
            <a:ext cx="7015499" cy="852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CONTRATO PSICOLÓGICO</a:t>
            </a:r>
          </a:p>
        </p:txBody>
      </p:sp>
    </p:spTree>
    <p:extLst>
      <p:ext uri="{BB962C8B-B14F-4D97-AF65-F5344CB8AC3E}">
        <p14:creationId xmlns:p14="http://schemas.microsoft.com/office/powerpoint/2010/main" val="658847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Piloto automático mental e o foco no agora | Woke Mind">
            <a:extLst>
              <a:ext uri="{FF2B5EF4-FFF2-40B4-BE49-F238E27FC236}">
                <a16:creationId xmlns:a16="http://schemas.microsoft.com/office/drawing/2014/main" id="{97D2E3C3-D55A-1791-C2D9-4C48231B8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020BB28-CE32-8FFB-4E62-2CD540455483}"/>
              </a:ext>
            </a:extLst>
          </p:cNvPr>
          <p:cNvSpPr txBox="1"/>
          <p:nvPr/>
        </p:nvSpPr>
        <p:spPr>
          <a:xfrm>
            <a:off x="-6" y="15760"/>
            <a:ext cx="52527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PILOTO AUTOMÁTICO </a:t>
            </a:r>
          </a:p>
        </p:txBody>
      </p:sp>
    </p:spTree>
    <p:extLst>
      <p:ext uri="{BB962C8B-B14F-4D97-AF65-F5344CB8AC3E}">
        <p14:creationId xmlns:p14="http://schemas.microsoft.com/office/powerpoint/2010/main" val="4014562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eja la negatividad a un lado con estos 5 pasos | Dinero en Imagen">
            <a:extLst>
              <a:ext uri="{FF2B5EF4-FFF2-40B4-BE49-F238E27FC236}">
                <a16:creationId xmlns:a16="http://schemas.microsoft.com/office/drawing/2014/main" id="{C4B4B04F-147B-0DE6-F6C9-372D36C1D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8" b="8264"/>
          <a:stretch/>
        </p:blipFill>
        <p:spPr bwMode="auto">
          <a:xfrm>
            <a:off x="1524000" y="662142"/>
            <a:ext cx="9144000" cy="591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1D4AABC-BF1D-3318-CADC-CAE638B52571}"/>
              </a:ext>
            </a:extLst>
          </p:cNvPr>
          <p:cNvSpPr txBox="1"/>
          <p:nvPr/>
        </p:nvSpPr>
        <p:spPr>
          <a:xfrm>
            <a:off x="6069720" y="-47304"/>
            <a:ext cx="60262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SESGO DE NEGATIVIDAD </a:t>
            </a:r>
          </a:p>
        </p:txBody>
      </p:sp>
    </p:spTree>
    <p:extLst>
      <p:ext uri="{BB962C8B-B14F-4D97-AF65-F5344CB8AC3E}">
        <p14:creationId xmlns:p14="http://schemas.microsoft.com/office/powerpoint/2010/main" val="4103420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C9B4245-0C40-F1B5-3E94-EAA89492A3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18" r="1036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A3AFFDB-BF64-547D-C621-94F9240338D8}"/>
              </a:ext>
            </a:extLst>
          </p:cNvPr>
          <p:cNvSpPr txBox="1"/>
          <p:nvPr/>
        </p:nvSpPr>
        <p:spPr>
          <a:xfrm>
            <a:off x="8150773" y="220714"/>
            <a:ext cx="3956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O" sz="3600" b="1" dirty="0"/>
              <a:t> PREOCUPACIÓN </a:t>
            </a:r>
          </a:p>
        </p:txBody>
      </p:sp>
    </p:spTree>
    <p:extLst>
      <p:ext uri="{BB962C8B-B14F-4D97-AF65-F5344CB8AC3E}">
        <p14:creationId xmlns:p14="http://schemas.microsoft.com/office/powerpoint/2010/main" val="1349750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Sufres cansancio extremo? Causas y soluciones | Arkopharma">
            <a:extLst>
              <a:ext uri="{FF2B5EF4-FFF2-40B4-BE49-F238E27FC236}">
                <a16:creationId xmlns:a16="http://schemas.microsoft.com/office/drawing/2014/main" id="{2713FC4C-B75C-07F7-16E7-6E0417B07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" r="20488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ED6C316-6365-33CD-F625-130E41E4C94C}"/>
              </a:ext>
            </a:extLst>
          </p:cNvPr>
          <p:cNvSpPr txBox="1"/>
          <p:nvPr/>
        </p:nvSpPr>
        <p:spPr>
          <a:xfrm>
            <a:off x="6589981" y="47293"/>
            <a:ext cx="55385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O" sz="3200" b="1" dirty="0"/>
              <a:t>SOCIEDAD DEL CANSANCIO </a:t>
            </a:r>
          </a:p>
        </p:txBody>
      </p:sp>
    </p:spTree>
    <p:extLst>
      <p:ext uri="{BB962C8B-B14F-4D97-AF65-F5344CB8AC3E}">
        <p14:creationId xmlns:p14="http://schemas.microsoft.com/office/powerpoint/2010/main" val="1815583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Sos de hacer muchas cosas a la vez? - BuscaTuClase">
            <a:extLst>
              <a:ext uri="{FF2B5EF4-FFF2-40B4-BE49-F238E27FC236}">
                <a16:creationId xmlns:a16="http://schemas.microsoft.com/office/drawing/2014/main" id="{E26E68B4-5EAE-9B16-8059-DB65AC60C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1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BB7AABE-6E15-1F36-B0FE-7B74E54C4EC9}"/>
              </a:ext>
            </a:extLst>
          </p:cNvPr>
          <p:cNvSpPr txBox="1"/>
          <p:nvPr/>
        </p:nvSpPr>
        <p:spPr>
          <a:xfrm>
            <a:off x="7567453" y="47293"/>
            <a:ext cx="47073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400" b="1" dirty="0"/>
              <a:t>DESENFOCADOS </a:t>
            </a:r>
          </a:p>
        </p:txBody>
      </p:sp>
    </p:spTree>
    <p:extLst>
      <p:ext uri="{BB962C8B-B14F-4D97-AF65-F5344CB8AC3E}">
        <p14:creationId xmlns:p14="http://schemas.microsoft.com/office/powerpoint/2010/main" val="894807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D85D84-E9AC-DDEF-A6E6-CC5D0DA31B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MODELO</a:t>
            </a:r>
          </a:p>
        </p:txBody>
      </p:sp>
    </p:spTree>
    <p:extLst>
      <p:ext uri="{BB962C8B-B14F-4D97-AF65-F5344CB8AC3E}">
        <p14:creationId xmlns:p14="http://schemas.microsoft.com/office/powerpoint/2010/main" val="14944736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181</Words>
  <Application>Microsoft Office PowerPoint</Application>
  <PresentationFormat>Panorámica</PresentationFormat>
  <Paragraphs>56</Paragraphs>
  <Slides>25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Aptos</vt:lpstr>
      <vt:lpstr>Aptos Display</vt:lpstr>
      <vt:lpstr>Arial</vt:lpstr>
      <vt:lpstr>Corbel</vt:lpstr>
      <vt:lpstr>Tema de Office</vt:lpstr>
      <vt:lpstr>Liderar con propósito para la transformación </vt:lpstr>
      <vt:lpstr>INSPIRAR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 MODELO</vt:lpstr>
      <vt:lpstr>  3 Palancas para liderar una estrategia de transformación:(HCS+HNS+QHC) liderazgo-seguimiento y motivación </vt:lpstr>
      <vt:lpstr>Presentación de PowerPoint</vt:lpstr>
      <vt:lpstr>Presentación de PowerPoint</vt:lpstr>
      <vt:lpstr>CÓMO VOY A LOGRARLO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MENSAJES FINALES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Jorge Iván Gómez Osorio</dc:creator>
  <cp:lastModifiedBy>Jorge Iván Gómez Osorio</cp:lastModifiedBy>
  <cp:revision>5</cp:revision>
  <dcterms:created xsi:type="dcterms:W3CDTF">2024-08-29T10:29:36Z</dcterms:created>
  <dcterms:modified xsi:type="dcterms:W3CDTF">2024-08-29T13:20:05Z</dcterms:modified>
</cp:coreProperties>
</file>