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89" r:id="rId5"/>
    <p:sldId id="286" r:id="rId6"/>
    <p:sldId id="290" r:id="rId7"/>
    <p:sldId id="263" r:id="rId8"/>
    <p:sldId id="264" r:id="rId9"/>
    <p:sldId id="294" r:id="rId10"/>
    <p:sldId id="292" r:id="rId11"/>
    <p:sldId id="260" r:id="rId12"/>
    <p:sldId id="261" r:id="rId13"/>
    <p:sldId id="259" r:id="rId14"/>
    <p:sldId id="265" r:id="rId15"/>
    <p:sldId id="267" r:id="rId16"/>
    <p:sldId id="271" r:id="rId17"/>
    <p:sldId id="272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9144000" cy="5143500" type="screen16x9"/>
  <p:notesSz cx="6858000" cy="9144000"/>
  <p:embeddedFontLst>
    <p:embeddedFont>
      <p:font typeface="Montserrat" pitchFamily="2" charset="77"/>
      <p:regular r:id="rId31"/>
      <p:bold r:id="rId32"/>
      <p:italic r:id="rId33"/>
      <p:boldItalic r:id="rId34"/>
    </p:embeddedFont>
    <p:embeddedFont>
      <p:font typeface="Montserrat ExtraLight" pitchFamily="2" charset="77"/>
      <p:regular r:id="rId35"/>
      <p:bold r:id="rId36"/>
      <p:italic r:id="rId37"/>
      <p:boldItalic r:id="rId38"/>
    </p:embeddedFont>
    <p:embeddedFont>
      <p:font typeface="Montserrat Light" pitchFamily="2" charset="77"/>
      <p:regular r:id="rId39"/>
      <p:bold r:id="rId40"/>
      <p:italic r:id="rId41"/>
      <p:boldItalic r:id="rId42"/>
    </p:embeddedFont>
    <p:embeddedFont>
      <p:font typeface="Montserrat Medium" pitchFamily="2" charset="77"/>
      <p:regular r:id="rId43"/>
      <p:bold r:id="rId44"/>
      <p:italic r:id="rId45"/>
      <p:boldItalic r:id="rId46"/>
    </p:embeddedFont>
    <p:embeddedFont>
      <p:font typeface="Montserrat Thin" pitchFamily="2" charset="77"/>
      <p:regular r:id="rId47"/>
      <p:bold r:id="rId48"/>
      <p:italic r:id="rId49"/>
      <p:boldItalic r:id="rId50"/>
    </p:embeddedFont>
    <p:embeddedFont>
      <p:font typeface="Righteous" panose="02010506000000020000" pitchFamily="2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7">
          <p15:clr>
            <a:srgbClr val="A4A3A4"/>
          </p15:clr>
        </p15:guide>
        <p15:guide id="2" pos="2880">
          <p15:clr>
            <a:srgbClr val="A4A3A4"/>
          </p15:clr>
        </p15:guide>
        <p15:guide id="3" pos="748">
          <p15:clr>
            <a:srgbClr val="A4A3A4"/>
          </p15:clr>
        </p15:guide>
        <p15:guide id="4" pos="5080">
          <p15:clr>
            <a:srgbClr val="A4A3A4"/>
          </p15:clr>
        </p15:guide>
        <p15:guide id="5" orient="horz" pos="418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7" roundtripDataSignature="AMtx7mjYnc+GQFOFYh5KGutyRbiLUgYG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3609"/>
    <a:srgbClr val="1E150A"/>
    <a:srgbClr val="2D1F0E"/>
    <a:srgbClr val="402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06"/>
    <p:restoredTop sz="91394"/>
  </p:normalViewPr>
  <p:slideViewPr>
    <p:cSldViewPr snapToGrid="0">
      <p:cViewPr varScale="1">
        <p:scale>
          <a:sx n="156" d="100"/>
          <a:sy n="156" d="100"/>
        </p:scale>
        <p:origin x="176" y="832"/>
      </p:cViewPr>
      <p:guideLst>
        <p:guide orient="horz" pos="1597"/>
        <p:guide pos="2880"/>
        <p:guide pos="748"/>
        <p:guide pos="5080"/>
        <p:guide orient="horz" pos="41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9954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2644b2340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ge2644b2340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3111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820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efd7431f83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efd7431f83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665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5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" name="Google Shape;12;p5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3283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2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" name="Google Shape;41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4.png"/><Relationship Id="rId10" Type="http://schemas.openxmlformats.org/officeDocument/2006/relationships/image" Target="../media/image64.png"/><Relationship Id="rId4" Type="http://schemas.openxmlformats.org/officeDocument/2006/relationships/image" Target="../media/image6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jpg"/><Relationship Id="rId18" Type="http://schemas.openxmlformats.org/officeDocument/2006/relationships/image" Target="../media/image30.png"/><Relationship Id="rId26" Type="http://schemas.openxmlformats.org/officeDocument/2006/relationships/image" Target="../media/image38.png"/><Relationship Id="rId39" Type="http://schemas.openxmlformats.org/officeDocument/2006/relationships/image" Target="../media/image51.jpg"/><Relationship Id="rId21" Type="http://schemas.openxmlformats.org/officeDocument/2006/relationships/image" Target="../media/image33.png"/><Relationship Id="rId34" Type="http://schemas.openxmlformats.org/officeDocument/2006/relationships/image" Target="../media/image46.png"/><Relationship Id="rId42" Type="http://schemas.openxmlformats.org/officeDocument/2006/relationships/image" Target="../media/image5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29" Type="http://schemas.openxmlformats.org/officeDocument/2006/relationships/image" Target="../media/image41.png"/><Relationship Id="rId41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jpg"/><Relationship Id="rId32" Type="http://schemas.openxmlformats.org/officeDocument/2006/relationships/image" Target="../media/image44.png"/><Relationship Id="rId37" Type="http://schemas.openxmlformats.org/officeDocument/2006/relationships/image" Target="../media/image49.png"/><Relationship Id="rId40" Type="http://schemas.openxmlformats.org/officeDocument/2006/relationships/image" Target="../media/image52.png"/><Relationship Id="rId5" Type="http://schemas.openxmlformats.org/officeDocument/2006/relationships/image" Target="../media/image4.png"/><Relationship Id="rId15" Type="http://schemas.openxmlformats.org/officeDocument/2006/relationships/image" Target="../media/image27.jpg"/><Relationship Id="rId23" Type="http://schemas.openxmlformats.org/officeDocument/2006/relationships/image" Target="../media/image35.png"/><Relationship Id="rId28" Type="http://schemas.openxmlformats.org/officeDocument/2006/relationships/image" Target="../media/image40.jpg"/><Relationship Id="rId36" Type="http://schemas.openxmlformats.org/officeDocument/2006/relationships/image" Target="../media/image48.jp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31" Type="http://schemas.openxmlformats.org/officeDocument/2006/relationships/image" Target="../media/image43.jpg"/><Relationship Id="rId4" Type="http://schemas.openxmlformats.org/officeDocument/2006/relationships/image" Target="../media/image6.png"/><Relationship Id="rId9" Type="http://schemas.openxmlformats.org/officeDocument/2006/relationships/image" Target="../media/image21.png"/><Relationship Id="rId14" Type="http://schemas.openxmlformats.org/officeDocument/2006/relationships/image" Target="../media/image26.jpg"/><Relationship Id="rId22" Type="http://schemas.openxmlformats.org/officeDocument/2006/relationships/image" Target="../media/image34.png"/><Relationship Id="rId27" Type="http://schemas.openxmlformats.org/officeDocument/2006/relationships/image" Target="../media/image39.jpg"/><Relationship Id="rId30" Type="http://schemas.openxmlformats.org/officeDocument/2006/relationships/image" Target="../media/image42.png"/><Relationship Id="rId35" Type="http://schemas.openxmlformats.org/officeDocument/2006/relationships/image" Target="../media/image47.png"/><Relationship Id="rId43" Type="http://schemas.openxmlformats.org/officeDocument/2006/relationships/image" Target="../media/image55.jpg"/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7.png"/><Relationship Id="rId33" Type="http://schemas.openxmlformats.org/officeDocument/2006/relationships/image" Target="../media/image45.png"/><Relationship Id="rId38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29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29"/>
          <p:cNvSpPr txBox="1">
            <a:spLocks noGrp="1"/>
          </p:cNvSpPr>
          <p:nvPr>
            <p:ph type="title"/>
          </p:nvPr>
        </p:nvSpPr>
        <p:spPr>
          <a:xfrm>
            <a:off x="4141325" y="54931"/>
            <a:ext cx="539178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27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Sé la escuela </a:t>
            </a:r>
            <a:br>
              <a:rPr lang="es" sz="27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</a:br>
            <a:r>
              <a:rPr lang="es" sz="2700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que el mundo necesita</a:t>
            </a:r>
            <a:endParaRPr sz="2700">
              <a:solidFill>
                <a:schemeClr val="lt1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pic>
        <p:nvPicPr>
          <p:cNvPr id="58" name="Google Shape;58;p29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300000">
            <a:off x="-1680307" y="-1839347"/>
            <a:ext cx="6416661" cy="712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29"/>
          <p:cNvPicPr preferRelativeResize="0"/>
          <p:nvPr/>
        </p:nvPicPr>
        <p:blipFill rotWithShape="1">
          <a:blip r:embed="rId5">
            <a:alphaModFix/>
          </a:blip>
          <a:srcRect l="8372" b="18789"/>
          <a:stretch/>
        </p:blipFill>
        <p:spPr>
          <a:xfrm>
            <a:off x="0" y="1670950"/>
            <a:ext cx="5563754" cy="347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29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2340000">
            <a:off x="7642904" y="3511511"/>
            <a:ext cx="2861595" cy="3170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29" descr="Text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0540" y="1591442"/>
            <a:ext cx="2070340" cy="116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29" descr="Forma, Rectángul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17849" y="921938"/>
            <a:ext cx="3187925" cy="740238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29"/>
          <p:cNvSpPr txBox="1"/>
          <p:nvPr/>
        </p:nvSpPr>
        <p:spPr>
          <a:xfrm>
            <a:off x="4394078" y="773716"/>
            <a:ext cx="4577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s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Congreso de directivos</a:t>
            </a:r>
            <a:r>
              <a:rPr lang="es"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9"/>
          <p:cNvSpPr txBox="1"/>
          <p:nvPr/>
        </p:nvSpPr>
        <p:spPr>
          <a:xfrm>
            <a:off x="4294006" y="2704563"/>
            <a:ext cx="487312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0" i="0" u="none" strike="noStrike" cap="none">
                <a:solidFill>
                  <a:srgbClr val="4BF5EA"/>
                </a:solidFill>
                <a:latin typeface="Righteous"/>
                <a:ea typeface="Righteous"/>
                <a:cs typeface="Righteous"/>
                <a:sym typeface="Righteous"/>
              </a:rPr>
              <a:t>EL MOTOR SECRETO DEL CRECIMIENTO EDUCATIVO</a:t>
            </a:r>
            <a:endParaRPr/>
          </a:p>
        </p:txBody>
      </p:sp>
      <p:sp>
        <p:nvSpPr>
          <p:cNvPr id="65" name="Google Shape;65;p29"/>
          <p:cNvSpPr txBox="1"/>
          <p:nvPr/>
        </p:nvSpPr>
        <p:spPr>
          <a:xfrm>
            <a:off x="5739384" y="3832472"/>
            <a:ext cx="2024914" cy="559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13" b="0" i="0" u="none" strike="noStrike" cap="none">
                <a:solidFill>
                  <a:srgbClr val="4BF5EA"/>
                </a:solidFill>
                <a:latin typeface="Righteous"/>
                <a:ea typeface="Righteous"/>
                <a:cs typeface="Righteous"/>
                <a:sym typeface="Righteous"/>
              </a:rPr>
              <a:t>Presenta: Rafael Agüero Meixueiro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13" b="0" i="0" u="none" strike="noStrike" cap="none">
                <a:solidFill>
                  <a:srgbClr val="4BF5EA"/>
                </a:solidFill>
                <a:latin typeface="Righteous"/>
                <a:ea typeface="Righteous"/>
                <a:cs typeface="Righteous"/>
                <a:sym typeface="Righteous"/>
              </a:rPr>
              <a:t>Director General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13" b="0" i="0" u="none" strike="noStrike" cap="none">
                <a:solidFill>
                  <a:srgbClr val="4BF5EA"/>
                </a:solidFill>
                <a:latin typeface="Righteous"/>
                <a:ea typeface="Righteous"/>
                <a:cs typeface="Righteous"/>
                <a:sym typeface="Righteous"/>
              </a:rPr>
              <a:t>Kpta  Marketing Educativo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2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40000">
            <a:off x="8106846" y="-1688467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2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43" y="4382111"/>
            <a:ext cx="1301464" cy="7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25;g2f298c32199_0_12">
            <a:extLst>
              <a:ext uri="{FF2B5EF4-FFF2-40B4-BE49-F238E27FC236}">
                <a16:creationId xmlns:a16="http://schemas.microsoft.com/office/drawing/2014/main" id="{FB3A9131-872D-EBB4-629D-51894B9BA45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3680" y="992221"/>
            <a:ext cx="6555044" cy="41512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56D5A03-3715-E37D-8A32-1B90A6F6469A}"/>
              </a:ext>
            </a:extLst>
          </p:cNvPr>
          <p:cNvSpPr txBox="1"/>
          <p:nvPr/>
        </p:nvSpPr>
        <p:spPr>
          <a:xfrm>
            <a:off x="440515" y="67038"/>
            <a:ext cx="5003272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i="1" dirty="0">
                <a:solidFill>
                  <a:schemeClr val="bg1"/>
                </a:solidFill>
                <a:latin typeface="Montserrat" pitchFamily="2" charset="77"/>
              </a:rPr>
              <a:t>El verdadero liderazgo se desprende de cualidades y habilidades de las que muchos hablan pero pocos ponen a la práctica</a:t>
            </a:r>
          </a:p>
          <a:p>
            <a:pPr algn="ctr"/>
            <a:endParaRPr lang="es-MX" sz="3200" i="1" dirty="0">
              <a:solidFill>
                <a:schemeClr val="bg1"/>
              </a:solidFill>
              <a:latin typeface="Montserrat" pitchFamily="2" charset="77"/>
            </a:endParaRPr>
          </a:p>
          <a:p>
            <a:pPr algn="ctr"/>
            <a:r>
              <a:rPr lang="es-MX" sz="3200" i="1" dirty="0">
                <a:solidFill>
                  <a:schemeClr val="bg1"/>
                </a:solidFill>
                <a:latin typeface="Montserrat" pitchFamily="2" charset="77"/>
              </a:rPr>
              <a:t>Ser líder es una </a:t>
            </a:r>
            <a:r>
              <a:rPr lang="es-MX" sz="3200" b="1" i="1" dirty="0">
                <a:solidFill>
                  <a:schemeClr val="bg1"/>
                </a:solidFill>
                <a:latin typeface="Montserrat" pitchFamily="2" charset="77"/>
              </a:rPr>
              <a:t>Decisión</a:t>
            </a:r>
          </a:p>
          <a:p>
            <a:pPr algn="ctr"/>
            <a:endParaRPr lang="es-MX" sz="3200" i="1" dirty="0">
              <a:solidFill>
                <a:schemeClr val="bg1"/>
              </a:solidFill>
              <a:latin typeface="Montserrat" pitchFamily="2" charset="77"/>
            </a:endParaRPr>
          </a:p>
          <a:p>
            <a:pPr algn="ctr"/>
            <a:endParaRPr lang="es-MX" sz="3200" i="1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83964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33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3"/>
          <p:cNvSpPr txBox="1"/>
          <p:nvPr/>
        </p:nvSpPr>
        <p:spPr>
          <a:xfrm>
            <a:off x="4509278" y="1064600"/>
            <a:ext cx="2538515" cy="49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sz="1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33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-2160326" y="2414268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3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1989" y="235155"/>
            <a:ext cx="909235" cy="51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3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240000">
            <a:off x="-3607039" y="-3259749"/>
            <a:ext cx="4372274" cy="5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3"/>
          <p:cNvSpPr txBox="1"/>
          <p:nvPr/>
        </p:nvSpPr>
        <p:spPr>
          <a:xfrm>
            <a:off x="167312" y="179879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p3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2011806"/>
            <a:ext cx="9190775" cy="507275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33"/>
          <p:cNvSpPr txBox="1"/>
          <p:nvPr/>
        </p:nvSpPr>
        <p:spPr>
          <a:xfrm>
            <a:off x="869374" y="972070"/>
            <a:ext cx="715933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RENTABILIDAD</a:t>
            </a:r>
            <a:r>
              <a:rPr lang="es" sz="2700" b="0" i="0" u="none" strike="noStrike" cap="none">
                <a:solidFill>
                  <a:schemeClr val="lt1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 = </a:t>
            </a:r>
            <a:r>
              <a:rPr lang="es" sz="2700" b="0" i="0" u="none" strike="noStrike" cap="none">
                <a:solidFill>
                  <a:srgbClr val="CB23B4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INGRESOS</a:t>
            </a:r>
            <a:r>
              <a:rPr lang="es" sz="2700" b="0" i="0" u="none" strike="noStrike" cap="none">
                <a:solidFill>
                  <a:srgbClr val="CB23B4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 -</a:t>
            </a:r>
            <a:r>
              <a:rPr lang="es" sz="2700" b="0" i="0" u="none" strike="noStrike" cap="none">
                <a:solidFill>
                  <a:srgbClr val="000000"/>
                </a:solidFill>
                <a:latin typeface="Montserrat Thin"/>
                <a:ea typeface="Montserrat Thin"/>
                <a:cs typeface="Montserrat Thin"/>
                <a:sym typeface="Montserrat Thin"/>
              </a:rPr>
              <a:t> </a:t>
            </a:r>
            <a:r>
              <a:rPr lang="es" sz="2700" b="0" i="0" u="none" strike="noStrike" cap="none">
                <a:solidFill>
                  <a:srgbClr val="4BF5EA"/>
                </a:solidFill>
                <a:latin typeface="Montserrat ExtraLight"/>
                <a:ea typeface="Montserrat ExtraLight"/>
                <a:cs typeface="Montserrat ExtraLight"/>
                <a:sym typeface="Montserrat ExtraLight"/>
              </a:rPr>
              <a:t>EGRESOS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4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4"/>
          <p:cNvSpPr txBox="1"/>
          <p:nvPr/>
        </p:nvSpPr>
        <p:spPr>
          <a:xfrm>
            <a:off x="4509278" y="1064600"/>
            <a:ext cx="2538515" cy="49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sz="1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34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-2079319" y="1584867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34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3966" y="219423"/>
            <a:ext cx="2070340" cy="116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34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840000">
            <a:off x="6809597" y="2689298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4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240000">
            <a:off x="-3607039" y="-3259749"/>
            <a:ext cx="4372274" cy="5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4"/>
          <p:cNvSpPr txBox="1"/>
          <p:nvPr/>
        </p:nvSpPr>
        <p:spPr>
          <a:xfrm>
            <a:off x="167312" y="179879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26" name="Google Shape;126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91012">
            <a:off x="2096549" y="2591573"/>
            <a:ext cx="4322298" cy="289089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34"/>
          <p:cNvSpPr txBox="1"/>
          <p:nvPr/>
        </p:nvSpPr>
        <p:spPr>
          <a:xfrm>
            <a:off x="3514106" y="1564194"/>
            <a:ext cx="5695964" cy="1708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 b="1" i="1" u="none" strike="noStrike" cap="none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INGRESOS </a:t>
            </a:r>
            <a:r>
              <a:rPr lang="es" sz="2700" b="0" i="1" u="none" strike="noStrike" cap="none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= </a:t>
            </a:r>
            <a:r>
              <a:rPr lang="es" sz="2700" b="1" i="1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INSCRIPCIONES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 b="1" i="1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				</a:t>
            </a:r>
            <a:r>
              <a:rPr lang="es" sz="2400" b="1" i="1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+ 					RETENCIÓN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1" i="0" u="none" strike="noStrike" cap="none" dirty="0">
              <a:solidFill>
                <a:srgbClr val="F9DE6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28" name="Google Shape;128;p34"/>
          <p:cNvPicPr preferRelativeResize="0"/>
          <p:nvPr/>
        </p:nvPicPr>
        <p:blipFill rotWithShape="1">
          <a:blip r:embed="rId8">
            <a:alphaModFix/>
          </a:blip>
          <a:srcRect t="20896"/>
          <a:stretch/>
        </p:blipFill>
        <p:spPr>
          <a:xfrm>
            <a:off x="45470" y="1310411"/>
            <a:ext cx="3270425" cy="3902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3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2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40000">
            <a:off x="8106846" y="-1688467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2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43" y="4382111"/>
            <a:ext cx="1301464" cy="73385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2"/>
          <p:cNvSpPr txBox="1"/>
          <p:nvPr/>
        </p:nvSpPr>
        <p:spPr>
          <a:xfrm rot="-5400000">
            <a:off x="-1039688" y="2035976"/>
            <a:ext cx="328606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RETO</a:t>
            </a:r>
            <a:endParaRPr sz="900" dirty="0"/>
          </a:p>
        </p:txBody>
      </p:sp>
      <p:sp>
        <p:nvSpPr>
          <p:cNvPr id="102" name="Google Shape;102;p32"/>
          <p:cNvSpPr txBox="1"/>
          <p:nvPr/>
        </p:nvSpPr>
        <p:spPr>
          <a:xfrm>
            <a:off x="3452155" y="1313942"/>
            <a:ext cx="543827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i="0" u="none" strike="noStrike" cap="none" dirty="0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Posicionamiento</a:t>
            </a:r>
            <a:endParaRPr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793A4A1-039D-A915-B8B8-C2AEB0932FCD}"/>
              </a:ext>
            </a:extLst>
          </p:cNvPr>
          <p:cNvSpPr txBox="1"/>
          <p:nvPr/>
        </p:nvSpPr>
        <p:spPr>
          <a:xfrm>
            <a:off x="2073275" y="316281"/>
            <a:ext cx="473238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>
                <a:solidFill>
                  <a:schemeClr val="bg1"/>
                </a:solidFill>
                <a:latin typeface="Montserrat" pitchFamily="2" charset="77"/>
              </a:rPr>
              <a:t>onozcan</a:t>
            </a:r>
          </a:p>
          <a:p>
            <a:endParaRPr lang="es-MX" sz="5400" b="1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s-MX" sz="5400" b="1" dirty="0">
                <a:solidFill>
                  <a:schemeClr val="bg1"/>
                </a:solidFill>
                <a:latin typeface="Montserrat" pitchFamily="2" charset="77"/>
              </a:rPr>
              <a:t>lijan</a:t>
            </a:r>
          </a:p>
          <a:p>
            <a:endParaRPr lang="es-MX" sz="5400" b="1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s-MX" sz="5400" b="1" dirty="0">
                <a:solidFill>
                  <a:schemeClr val="bg1"/>
                </a:solidFill>
                <a:latin typeface="Montserrat" pitchFamily="2" charset="77"/>
              </a:rPr>
              <a:t>ecomienden</a:t>
            </a:r>
          </a:p>
          <a:p>
            <a:endParaRPr lang="es-MX" sz="54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4" name="Google Shape;102;p32">
            <a:extLst>
              <a:ext uri="{FF2B5EF4-FFF2-40B4-BE49-F238E27FC236}">
                <a16:creationId xmlns:a16="http://schemas.microsoft.com/office/drawing/2014/main" id="{5C7DB08A-89D7-FB71-F9D5-35BFF5BF565F}"/>
              </a:ext>
            </a:extLst>
          </p:cNvPr>
          <p:cNvSpPr txBox="1"/>
          <p:nvPr/>
        </p:nvSpPr>
        <p:spPr>
          <a:xfrm>
            <a:off x="3629303" y="3089797"/>
            <a:ext cx="543827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i="0" u="none" strike="noStrike" cap="none" dirty="0">
                <a:solidFill>
                  <a:srgbClr val="DD62E7"/>
                </a:solidFill>
                <a:latin typeface="Montserrat"/>
                <a:ea typeface="Montserrat"/>
                <a:cs typeface="Montserrat"/>
                <a:sym typeface="Montserrat"/>
              </a:rPr>
              <a:t>Venta</a:t>
            </a:r>
            <a:endParaRPr dirty="0"/>
          </a:p>
        </p:txBody>
      </p:sp>
      <p:sp>
        <p:nvSpPr>
          <p:cNvPr id="5" name="Google Shape;102;p32">
            <a:extLst>
              <a:ext uri="{FF2B5EF4-FFF2-40B4-BE49-F238E27FC236}">
                <a16:creationId xmlns:a16="http://schemas.microsoft.com/office/drawing/2014/main" id="{1B2C73BC-EB5B-AB0A-EAFE-602F16BAB071}"/>
              </a:ext>
            </a:extLst>
          </p:cNvPr>
          <p:cNvSpPr txBox="1"/>
          <p:nvPr/>
        </p:nvSpPr>
        <p:spPr>
          <a:xfrm>
            <a:off x="3705728" y="4490545"/>
            <a:ext cx="543827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i="0" u="none" strike="noStrike" cap="none" dirty="0">
                <a:solidFill>
                  <a:srgbClr val="B4ACD3"/>
                </a:solidFill>
                <a:latin typeface="Montserrat"/>
                <a:ea typeface="Montserrat"/>
                <a:cs typeface="Montserrat"/>
                <a:sym typeface="Montserrat"/>
              </a:rPr>
              <a:t>Servicio</a:t>
            </a:r>
            <a:endParaRPr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401E0DA-A3AA-F013-269D-67C83C9BB84D}"/>
              </a:ext>
            </a:extLst>
          </p:cNvPr>
          <p:cNvSpPr txBox="1"/>
          <p:nvPr/>
        </p:nvSpPr>
        <p:spPr>
          <a:xfrm>
            <a:off x="1552670" y="316281"/>
            <a:ext cx="692818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5400" b="1" dirty="0">
                <a:solidFill>
                  <a:schemeClr val="bg1"/>
                </a:solidFill>
                <a:latin typeface="Montserrat" pitchFamily="2" charset="77"/>
              </a:rPr>
              <a:t>C</a:t>
            </a:r>
          </a:p>
          <a:p>
            <a:endParaRPr lang="es-MX" sz="5400" b="1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s-MX" sz="5400" b="1" dirty="0">
                <a:solidFill>
                  <a:schemeClr val="bg1"/>
                </a:solidFill>
                <a:latin typeface="Montserrat" pitchFamily="2" charset="77"/>
              </a:rPr>
              <a:t>E</a:t>
            </a:r>
          </a:p>
          <a:p>
            <a:endParaRPr lang="es-MX" sz="5400" b="1" dirty="0">
              <a:solidFill>
                <a:schemeClr val="bg1"/>
              </a:solidFill>
              <a:latin typeface="Montserrat" pitchFamily="2" charset="77"/>
            </a:endParaRPr>
          </a:p>
          <a:p>
            <a:r>
              <a:rPr lang="es-MX" sz="5400" b="1" dirty="0">
                <a:solidFill>
                  <a:schemeClr val="bg1"/>
                </a:solidFill>
                <a:latin typeface="Montserrat" pitchFamily="2" charset="77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6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2723" y="-67512"/>
            <a:ext cx="9206723" cy="523815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36"/>
          <p:cNvSpPr txBox="1"/>
          <p:nvPr/>
        </p:nvSpPr>
        <p:spPr>
          <a:xfrm>
            <a:off x="4509277" y="1064599"/>
            <a:ext cx="2538515" cy="49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sz="1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9" name="Google Shape;219;p36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6618194" y="-3538148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6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0756" y="4455066"/>
            <a:ext cx="926093" cy="52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6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840000">
            <a:off x="-2656364" y="2362902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6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240000">
            <a:off x="-3417063" y="-2890939"/>
            <a:ext cx="4372274" cy="5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6"/>
          <p:cNvSpPr txBox="1"/>
          <p:nvPr/>
        </p:nvSpPr>
        <p:spPr>
          <a:xfrm>
            <a:off x="237662" y="272245"/>
            <a:ext cx="1236431" cy="8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6"/>
          <p:cNvSpPr txBox="1"/>
          <p:nvPr/>
        </p:nvSpPr>
        <p:spPr>
          <a:xfrm>
            <a:off x="2378176" y="818192"/>
            <a:ext cx="582938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 i="0" u="none" strike="noStrike" cap="none" dirty="0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600" dirty="0"/>
          </a:p>
        </p:txBody>
      </p:sp>
      <p:sp>
        <p:nvSpPr>
          <p:cNvPr id="225" name="Google Shape;225;p36"/>
          <p:cNvSpPr txBox="1"/>
          <p:nvPr/>
        </p:nvSpPr>
        <p:spPr>
          <a:xfrm>
            <a:off x="2105305" y="1097153"/>
            <a:ext cx="505138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CONSTRUYE TU </a:t>
            </a:r>
            <a:endParaRPr sz="7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EMBUDO (Funnel)</a:t>
            </a:r>
            <a:endParaRPr sz="700" dirty="0"/>
          </a:p>
        </p:txBody>
      </p:sp>
      <p:sp>
        <p:nvSpPr>
          <p:cNvPr id="2" name="Google Shape;320;p40">
            <a:extLst>
              <a:ext uri="{FF2B5EF4-FFF2-40B4-BE49-F238E27FC236}">
                <a16:creationId xmlns:a16="http://schemas.microsoft.com/office/drawing/2014/main" id="{01A867AF-E9AC-9F9E-5E68-1792CE855D97}"/>
              </a:ext>
            </a:extLst>
          </p:cNvPr>
          <p:cNvSpPr txBox="1"/>
          <p:nvPr/>
        </p:nvSpPr>
        <p:spPr>
          <a:xfrm>
            <a:off x="1883067" y="1818315"/>
            <a:ext cx="168988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 i="0" u="none" strike="noStrike" cap="none" dirty="0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600" dirty="0"/>
          </a:p>
        </p:txBody>
      </p:sp>
      <p:sp>
        <p:nvSpPr>
          <p:cNvPr id="3" name="Google Shape;321;p40">
            <a:extLst>
              <a:ext uri="{FF2B5EF4-FFF2-40B4-BE49-F238E27FC236}">
                <a16:creationId xmlns:a16="http://schemas.microsoft.com/office/drawing/2014/main" id="{A6123EDF-49FD-6309-69E2-F37E14B2A201}"/>
              </a:ext>
            </a:extLst>
          </p:cNvPr>
          <p:cNvSpPr txBox="1"/>
          <p:nvPr/>
        </p:nvSpPr>
        <p:spPr>
          <a:xfrm>
            <a:off x="2498725" y="2049578"/>
            <a:ext cx="418415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CONTROLA </a:t>
            </a:r>
            <a:endParaRPr sz="7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LOS NÚMEROS</a:t>
            </a:r>
            <a:endParaRPr sz="900" dirty="0"/>
          </a:p>
        </p:txBody>
      </p:sp>
      <p:sp>
        <p:nvSpPr>
          <p:cNvPr id="4" name="Google Shape;429;p44">
            <a:extLst>
              <a:ext uri="{FF2B5EF4-FFF2-40B4-BE49-F238E27FC236}">
                <a16:creationId xmlns:a16="http://schemas.microsoft.com/office/drawing/2014/main" id="{5B145B46-6476-2771-CF67-6652537D0DCD}"/>
              </a:ext>
            </a:extLst>
          </p:cNvPr>
          <p:cNvSpPr txBox="1"/>
          <p:nvPr/>
        </p:nvSpPr>
        <p:spPr>
          <a:xfrm>
            <a:off x="1883067" y="2838995"/>
            <a:ext cx="168988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 i="0" u="none" strike="noStrike" cap="none" dirty="0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600" dirty="0"/>
          </a:p>
        </p:txBody>
      </p:sp>
      <p:sp>
        <p:nvSpPr>
          <p:cNvPr id="5" name="Google Shape;430;p44">
            <a:extLst>
              <a:ext uri="{FF2B5EF4-FFF2-40B4-BE49-F238E27FC236}">
                <a16:creationId xmlns:a16="http://schemas.microsoft.com/office/drawing/2014/main" id="{C44CB7B4-F3BA-BABF-6D94-0ABA89133E0A}"/>
              </a:ext>
            </a:extLst>
          </p:cNvPr>
          <p:cNvSpPr txBox="1"/>
          <p:nvPr/>
        </p:nvSpPr>
        <p:spPr>
          <a:xfrm>
            <a:off x="2476732" y="3089910"/>
            <a:ext cx="430852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ENTRENA A TU EQUIPO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PARA INSCRIBIR MÁS</a:t>
            </a:r>
            <a:endParaRPr sz="7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ge2644b2340_1_71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e2644b2340_1_71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40000">
            <a:off x="8106846" y="-1688467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e2644b2340_1_71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43" y="4382110"/>
            <a:ext cx="1301464" cy="73385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e2644b2340_1_71"/>
          <p:cNvSpPr/>
          <p:nvPr/>
        </p:nvSpPr>
        <p:spPr>
          <a:xfrm>
            <a:off x="3266470" y="494367"/>
            <a:ext cx="3616200" cy="469200"/>
          </a:xfrm>
          <a:prstGeom prst="rect">
            <a:avLst/>
          </a:prstGeom>
          <a:solidFill>
            <a:srgbClr val="156E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e2644b2340_1_71"/>
          <p:cNvSpPr/>
          <p:nvPr/>
        </p:nvSpPr>
        <p:spPr>
          <a:xfrm>
            <a:off x="3266470" y="1028903"/>
            <a:ext cx="3327300" cy="473400"/>
          </a:xfrm>
          <a:prstGeom prst="rect">
            <a:avLst/>
          </a:prstGeom>
          <a:solidFill>
            <a:srgbClr val="AB2C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e2644b2340_1_71"/>
          <p:cNvSpPr/>
          <p:nvPr/>
        </p:nvSpPr>
        <p:spPr>
          <a:xfrm>
            <a:off x="3266470" y="1567265"/>
            <a:ext cx="3086100" cy="473400"/>
          </a:xfrm>
          <a:prstGeom prst="rect">
            <a:avLst/>
          </a:prstGeom>
          <a:solidFill>
            <a:srgbClr val="CD39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e2644b2340_1_71"/>
          <p:cNvSpPr/>
          <p:nvPr/>
        </p:nvSpPr>
        <p:spPr>
          <a:xfrm>
            <a:off x="3266471" y="2088743"/>
            <a:ext cx="2824800" cy="473400"/>
          </a:xfrm>
          <a:prstGeom prst="rect">
            <a:avLst/>
          </a:prstGeom>
          <a:solidFill>
            <a:srgbClr val="D7A9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e2644b2340_1_71"/>
          <p:cNvSpPr/>
          <p:nvPr/>
        </p:nvSpPr>
        <p:spPr>
          <a:xfrm>
            <a:off x="3266470" y="3147650"/>
            <a:ext cx="2547300" cy="473400"/>
          </a:xfrm>
          <a:prstGeom prst="rect">
            <a:avLst/>
          </a:prstGeom>
          <a:solidFill>
            <a:srgbClr val="1E93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e2644b2340_1_71"/>
          <p:cNvSpPr/>
          <p:nvPr/>
        </p:nvSpPr>
        <p:spPr>
          <a:xfrm>
            <a:off x="3266469" y="3675146"/>
            <a:ext cx="2378551" cy="473400"/>
          </a:xfrm>
          <a:prstGeom prst="rect">
            <a:avLst/>
          </a:prstGeom>
          <a:solidFill>
            <a:srgbClr val="106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e2644b2340_1_71"/>
          <p:cNvSpPr/>
          <p:nvPr/>
        </p:nvSpPr>
        <p:spPr>
          <a:xfrm>
            <a:off x="3266470" y="4207522"/>
            <a:ext cx="2154616" cy="473400"/>
          </a:xfrm>
          <a:prstGeom prst="rect">
            <a:avLst/>
          </a:prstGeom>
          <a:solidFill>
            <a:srgbClr val="193E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ge2644b2340_1_71"/>
          <p:cNvSpPr txBox="1"/>
          <p:nvPr/>
        </p:nvSpPr>
        <p:spPr>
          <a:xfrm>
            <a:off x="3311156" y="603904"/>
            <a:ext cx="3455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IMPRESIONES	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ge2644b2340_1_71"/>
          <p:cNvSpPr txBox="1"/>
          <p:nvPr/>
        </p:nvSpPr>
        <p:spPr>
          <a:xfrm>
            <a:off x="3311156" y="1122569"/>
            <a:ext cx="3455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ALCANCE	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ge2644b2340_1_71"/>
          <p:cNvSpPr txBox="1"/>
          <p:nvPr/>
        </p:nvSpPr>
        <p:spPr>
          <a:xfrm>
            <a:off x="3308475" y="1661406"/>
            <a:ext cx="3455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CLICKS	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ge2644b2340_1_71"/>
          <p:cNvSpPr txBox="1"/>
          <p:nvPr/>
        </p:nvSpPr>
        <p:spPr>
          <a:xfrm>
            <a:off x="3308475" y="2187933"/>
            <a:ext cx="3455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LEADS	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ge2644b2340_1_71"/>
          <p:cNvSpPr txBox="1"/>
          <p:nvPr/>
        </p:nvSpPr>
        <p:spPr>
          <a:xfrm>
            <a:off x="3343116" y="3249693"/>
            <a:ext cx="3455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CITA	    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e2644b2340_1_71"/>
          <p:cNvSpPr txBox="1"/>
          <p:nvPr/>
        </p:nvSpPr>
        <p:spPr>
          <a:xfrm>
            <a:off x="3308475" y="3772598"/>
            <a:ext cx="3455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ASISTENCIAS              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e2644b2340_1_71"/>
          <p:cNvSpPr txBox="1"/>
          <p:nvPr/>
        </p:nvSpPr>
        <p:spPr>
          <a:xfrm>
            <a:off x="3308475" y="4284558"/>
            <a:ext cx="3455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INSCRITOS</a:t>
            </a: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e2644b2340_1_71"/>
          <p:cNvSpPr/>
          <p:nvPr/>
        </p:nvSpPr>
        <p:spPr>
          <a:xfrm>
            <a:off x="3256683" y="2612631"/>
            <a:ext cx="2665508" cy="473400"/>
          </a:xfrm>
          <a:prstGeom prst="rect">
            <a:avLst/>
          </a:prstGeom>
          <a:solidFill>
            <a:srgbClr val="7777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e2644b2340_1_71"/>
          <p:cNvSpPr txBox="1"/>
          <p:nvPr/>
        </p:nvSpPr>
        <p:spPr>
          <a:xfrm>
            <a:off x="3298687" y="2711821"/>
            <a:ext cx="345510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CONTACTADO      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e2644b2340_1_71"/>
          <p:cNvSpPr/>
          <p:nvPr/>
        </p:nvSpPr>
        <p:spPr>
          <a:xfrm rot="-5400000">
            <a:off x="-113522" y="1955872"/>
            <a:ext cx="35646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lang="es" sz="5500" b="0" i="0" u="none" strike="noStrike" cap="none">
                <a:solidFill>
                  <a:srgbClr val="FF20F2"/>
                </a:solidFill>
                <a:latin typeface="Arial"/>
                <a:ea typeface="Arial"/>
                <a:cs typeface="Arial"/>
                <a:sym typeface="Arial"/>
              </a:rPr>
              <a:t>ETAPAS</a:t>
            </a:r>
            <a:endParaRPr sz="1400" b="0" i="0" u="none" strike="noStrike" cap="none">
              <a:solidFill>
                <a:srgbClr val="FF20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20;p40">
            <a:extLst>
              <a:ext uri="{FF2B5EF4-FFF2-40B4-BE49-F238E27FC236}">
                <a16:creationId xmlns:a16="http://schemas.microsoft.com/office/drawing/2014/main" id="{4AB28506-6DB7-45F2-C8F1-0C90B24570BD}"/>
              </a:ext>
            </a:extLst>
          </p:cNvPr>
          <p:cNvSpPr txBox="1"/>
          <p:nvPr/>
        </p:nvSpPr>
        <p:spPr>
          <a:xfrm>
            <a:off x="7965266" y="3899415"/>
            <a:ext cx="1689886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6600" b="1" i="0" u="none" strike="noStrike" cap="none" dirty="0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1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132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41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40000">
            <a:off x="8106846" y="-1688467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1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43" y="4382111"/>
            <a:ext cx="1301464" cy="7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5432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1"/>
          <p:cNvSpPr/>
          <p:nvPr/>
        </p:nvSpPr>
        <p:spPr>
          <a:xfrm rot="-5400000">
            <a:off x="-964093" y="2257616"/>
            <a:ext cx="3564600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5500" b="0" i="0" u="none" strike="noStrike" cap="none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EMBUDO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0" i="0" u="none" strike="noStrike" cap="none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(funnel)</a:t>
            </a:r>
            <a:endParaRPr sz="600" b="0" i="0" u="none" strike="noStrike" cap="none">
              <a:solidFill>
                <a:srgbClr val="E82A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1" name="Google Shape;331;p41"/>
          <p:cNvSpPr/>
          <p:nvPr/>
        </p:nvSpPr>
        <p:spPr>
          <a:xfrm>
            <a:off x="2391694" y="1025478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>
                <a:solidFill>
                  <a:srgbClr val="F73F95"/>
                </a:solidFill>
                <a:latin typeface="Montserrat"/>
                <a:ea typeface="Montserrat"/>
                <a:cs typeface="Montserrat"/>
                <a:sym typeface="Montserrat"/>
              </a:rPr>
              <a:t>ALCANCE</a:t>
            </a:r>
            <a:endParaRPr sz="1400" b="0" i="0" u="none" strike="noStrike" cap="none">
              <a:solidFill>
                <a:srgbClr val="F73F9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2" name="Google Shape;332;p41"/>
          <p:cNvSpPr/>
          <p:nvPr/>
        </p:nvSpPr>
        <p:spPr>
          <a:xfrm>
            <a:off x="2343321" y="475870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>
                <a:solidFill>
                  <a:srgbClr val="1AD4E3"/>
                </a:solidFill>
                <a:latin typeface="Montserrat"/>
                <a:ea typeface="Montserrat"/>
                <a:cs typeface="Montserrat"/>
                <a:sym typeface="Montserrat"/>
              </a:rPr>
              <a:t>IMPRESIONES</a:t>
            </a:r>
            <a:endParaRPr sz="1400" b="0" i="0" u="none" strike="noStrike" cap="none">
              <a:solidFill>
                <a:srgbClr val="1AD4E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33" name="Google Shape;333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85006">
            <a:off x="5646618" y="4550757"/>
            <a:ext cx="605470" cy="435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785004">
            <a:off x="5600662" y="4287410"/>
            <a:ext cx="811085" cy="460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4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85004">
            <a:off x="5512668" y="3897476"/>
            <a:ext cx="1137520" cy="62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785005">
            <a:off x="5388287" y="3348004"/>
            <a:ext cx="1590069" cy="840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785005">
            <a:off x="5171320" y="2508076"/>
            <a:ext cx="2315820" cy="1194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785004">
            <a:off x="4991809" y="1677108"/>
            <a:ext cx="3016169" cy="131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785005">
            <a:off x="4751016" y="611506"/>
            <a:ext cx="3924028" cy="1685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785005">
            <a:off x="4493281" y="-465152"/>
            <a:ext cx="4840705" cy="1882047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1"/>
          <p:cNvSpPr/>
          <p:nvPr/>
        </p:nvSpPr>
        <p:spPr>
          <a:xfrm>
            <a:off x="2403418" y="1992191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>
                <a:solidFill>
                  <a:srgbClr val="FF9591"/>
                </a:solidFill>
                <a:latin typeface="Montserrat"/>
                <a:ea typeface="Montserrat"/>
                <a:cs typeface="Montserrat"/>
                <a:sym typeface="Montserrat"/>
              </a:rPr>
              <a:t>CLICK</a:t>
            </a:r>
            <a:r>
              <a:rPr lang="es"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.   </a:t>
            </a: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2" name="Google Shape;342;p41"/>
          <p:cNvSpPr/>
          <p:nvPr/>
        </p:nvSpPr>
        <p:spPr>
          <a:xfrm>
            <a:off x="2392042" y="2799684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>
                <a:solidFill>
                  <a:srgbClr val="FFCA00"/>
                </a:solidFill>
                <a:latin typeface="Montserrat"/>
                <a:ea typeface="Montserrat"/>
                <a:cs typeface="Montserrat"/>
                <a:sym typeface="Montserrat"/>
              </a:rPr>
              <a:t>LEAD</a:t>
            </a:r>
            <a:endParaRPr sz="1400" b="0" i="0" u="none" strike="noStrike" cap="none">
              <a:solidFill>
                <a:srgbClr val="FFCA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3" name="Google Shape;343;p41"/>
          <p:cNvSpPr/>
          <p:nvPr/>
        </p:nvSpPr>
        <p:spPr>
          <a:xfrm>
            <a:off x="2381986" y="3495637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>
                <a:solidFill>
                  <a:srgbClr val="FFC06C"/>
                </a:solidFill>
                <a:latin typeface="Montserrat"/>
                <a:ea typeface="Montserrat"/>
                <a:cs typeface="Montserrat"/>
                <a:sym typeface="Montserrat"/>
              </a:rPr>
              <a:t>CONTACTADOS</a:t>
            </a:r>
            <a:endParaRPr sz="1400" b="0" i="0" u="none" strike="noStrike" cap="none">
              <a:solidFill>
                <a:srgbClr val="FFC06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4" name="Google Shape;344;p41"/>
          <p:cNvSpPr/>
          <p:nvPr/>
        </p:nvSpPr>
        <p:spPr>
          <a:xfrm>
            <a:off x="2384979" y="3957390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>
                <a:solidFill>
                  <a:srgbClr val="1CC4FF"/>
                </a:solidFill>
                <a:latin typeface="Montserrat"/>
                <a:ea typeface="Montserrat"/>
                <a:cs typeface="Montserrat"/>
                <a:sym typeface="Montserrat"/>
              </a:rPr>
              <a:t>CITAS </a:t>
            </a:r>
            <a:endParaRPr sz="1400" b="0" i="0" u="none" strike="noStrike" cap="none">
              <a:solidFill>
                <a:srgbClr val="1CC4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5" name="Google Shape;345;p41"/>
          <p:cNvSpPr/>
          <p:nvPr/>
        </p:nvSpPr>
        <p:spPr>
          <a:xfrm>
            <a:off x="2401372" y="4250123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>
                <a:solidFill>
                  <a:srgbClr val="A8DCFF"/>
                </a:solidFill>
                <a:latin typeface="Montserrat"/>
                <a:ea typeface="Montserrat"/>
                <a:cs typeface="Montserrat"/>
                <a:sym typeface="Montserrat"/>
              </a:rPr>
              <a:t>ASISTENCIAS</a:t>
            </a:r>
            <a:endParaRPr sz="1400" b="0" i="0" u="none" strike="noStrike" cap="none">
              <a:solidFill>
                <a:srgbClr val="A8D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6" name="Google Shape;346;p41"/>
          <p:cNvSpPr/>
          <p:nvPr/>
        </p:nvSpPr>
        <p:spPr>
          <a:xfrm>
            <a:off x="2447047" y="4523919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INSCRITOS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7" name="Google Shape;347;p41"/>
          <p:cNvSpPr/>
          <p:nvPr/>
        </p:nvSpPr>
        <p:spPr>
          <a:xfrm>
            <a:off x="3280339" y="1967656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rgbClr val="FF9591"/>
                </a:solidFill>
                <a:latin typeface="Montserrat"/>
                <a:ea typeface="Montserrat"/>
                <a:cs typeface="Montserrat"/>
                <a:sym typeface="Montserrat"/>
              </a:rPr>
              <a:t>2% - 4%</a:t>
            </a:r>
            <a:endParaRPr sz="1050" b="1" i="0" u="none" strike="noStrike" cap="none">
              <a:solidFill>
                <a:srgbClr val="FF959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41"/>
          <p:cNvSpPr/>
          <p:nvPr/>
        </p:nvSpPr>
        <p:spPr>
          <a:xfrm>
            <a:off x="3212682" y="2779264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>
                <a:solidFill>
                  <a:srgbClr val="FFCA00"/>
                </a:solidFill>
                <a:latin typeface="Montserrat"/>
                <a:ea typeface="Montserrat"/>
                <a:cs typeface="Montserrat"/>
                <a:sym typeface="Montserrat"/>
              </a:rPr>
              <a:t>2% - 4%</a:t>
            </a:r>
            <a:endParaRPr sz="1600" b="1" i="0" u="none" strike="noStrike" cap="none">
              <a:solidFill>
                <a:srgbClr val="FFCA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9" name="Google Shape;349;p41"/>
          <p:cNvSpPr/>
          <p:nvPr/>
        </p:nvSpPr>
        <p:spPr>
          <a:xfrm>
            <a:off x="3976102" y="3467697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>
                <a:solidFill>
                  <a:srgbClr val="FFC06C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 sz="1600" b="1" i="0" u="none" strike="noStrike" cap="none">
              <a:solidFill>
                <a:srgbClr val="FFC06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0" name="Google Shape;350;p41"/>
          <p:cNvSpPr/>
          <p:nvPr/>
        </p:nvSpPr>
        <p:spPr>
          <a:xfrm>
            <a:off x="3188317" y="3921557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>
                <a:solidFill>
                  <a:srgbClr val="1CC4FF"/>
                </a:solidFill>
                <a:latin typeface="Montserrat"/>
                <a:ea typeface="Montserrat"/>
                <a:cs typeface="Montserrat"/>
                <a:sym typeface="Montserrat"/>
              </a:rPr>
              <a:t>60%</a:t>
            </a:r>
            <a:endParaRPr sz="1600" b="1" i="0" u="none" strike="noStrike" cap="none">
              <a:solidFill>
                <a:srgbClr val="1CC4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1" name="Google Shape;351;p41"/>
          <p:cNvSpPr/>
          <p:nvPr/>
        </p:nvSpPr>
        <p:spPr>
          <a:xfrm>
            <a:off x="3894292" y="4250123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>
                <a:solidFill>
                  <a:srgbClr val="A8DCFF"/>
                </a:solidFill>
                <a:latin typeface="Montserrat"/>
                <a:ea typeface="Montserrat"/>
                <a:cs typeface="Montserrat"/>
                <a:sym typeface="Montserrat"/>
              </a:rPr>
              <a:t>60%</a:t>
            </a:r>
            <a:endParaRPr sz="1600" b="1" i="0" u="none" strike="noStrike" cap="none">
              <a:solidFill>
                <a:srgbClr val="A8DC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2" name="Google Shape;352;p41"/>
          <p:cNvSpPr/>
          <p:nvPr/>
        </p:nvSpPr>
        <p:spPr>
          <a:xfrm>
            <a:off x="3493836" y="4518508"/>
            <a:ext cx="2125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50%</a:t>
            </a:r>
            <a:endParaRPr sz="1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3" name="Google Shape;353;p41"/>
          <p:cNvSpPr/>
          <p:nvPr/>
        </p:nvSpPr>
        <p:spPr>
          <a:xfrm rot="-5400000">
            <a:off x="-120724" y="2102400"/>
            <a:ext cx="4272469" cy="9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Tasa de conversión</a:t>
            </a:r>
            <a:endParaRPr sz="3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2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2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40000">
            <a:off x="8106846" y="-1688467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2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43" y="4382110"/>
            <a:ext cx="1301464" cy="733859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2"/>
          <p:cNvSpPr/>
          <p:nvPr/>
        </p:nvSpPr>
        <p:spPr>
          <a:xfrm>
            <a:off x="3508417" y="418332"/>
            <a:ext cx="3616200" cy="469200"/>
          </a:xfrm>
          <a:prstGeom prst="rect">
            <a:avLst/>
          </a:prstGeom>
          <a:solidFill>
            <a:srgbClr val="156E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2"/>
          <p:cNvSpPr/>
          <p:nvPr/>
        </p:nvSpPr>
        <p:spPr>
          <a:xfrm>
            <a:off x="3508417" y="952868"/>
            <a:ext cx="3327300" cy="473400"/>
          </a:xfrm>
          <a:prstGeom prst="rect">
            <a:avLst/>
          </a:prstGeom>
          <a:solidFill>
            <a:srgbClr val="AB2C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42"/>
          <p:cNvSpPr/>
          <p:nvPr/>
        </p:nvSpPr>
        <p:spPr>
          <a:xfrm>
            <a:off x="3508417" y="1491230"/>
            <a:ext cx="3086100" cy="473400"/>
          </a:xfrm>
          <a:prstGeom prst="rect">
            <a:avLst/>
          </a:prstGeom>
          <a:solidFill>
            <a:srgbClr val="CD39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2"/>
          <p:cNvSpPr/>
          <p:nvPr/>
        </p:nvSpPr>
        <p:spPr>
          <a:xfrm>
            <a:off x="3508418" y="2012708"/>
            <a:ext cx="2824800" cy="473400"/>
          </a:xfrm>
          <a:prstGeom prst="rect">
            <a:avLst/>
          </a:prstGeom>
          <a:solidFill>
            <a:srgbClr val="D7A9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42"/>
          <p:cNvSpPr/>
          <p:nvPr/>
        </p:nvSpPr>
        <p:spPr>
          <a:xfrm>
            <a:off x="3508417" y="3071615"/>
            <a:ext cx="2547300" cy="473400"/>
          </a:xfrm>
          <a:prstGeom prst="rect">
            <a:avLst/>
          </a:prstGeom>
          <a:solidFill>
            <a:srgbClr val="1E93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42"/>
          <p:cNvSpPr/>
          <p:nvPr/>
        </p:nvSpPr>
        <p:spPr>
          <a:xfrm>
            <a:off x="3508416" y="3599111"/>
            <a:ext cx="2378551" cy="473400"/>
          </a:xfrm>
          <a:prstGeom prst="rect">
            <a:avLst/>
          </a:prstGeom>
          <a:solidFill>
            <a:srgbClr val="106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42"/>
          <p:cNvSpPr/>
          <p:nvPr/>
        </p:nvSpPr>
        <p:spPr>
          <a:xfrm>
            <a:off x="3508417" y="4131487"/>
            <a:ext cx="2154616" cy="473400"/>
          </a:xfrm>
          <a:prstGeom prst="rect">
            <a:avLst/>
          </a:prstGeom>
          <a:solidFill>
            <a:srgbClr val="193E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42"/>
          <p:cNvSpPr txBox="1"/>
          <p:nvPr/>
        </p:nvSpPr>
        <p:spPr>
          <a:xfrm>
            <a:off x="3553103" y="527869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IMPRESIONES	</a:t>
            </a:r>
            <a:r>
              <a:rPr lang="e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2,096,003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42"/>
          <p:cNvSpPr txBox="1"/>
          <p:nvPr/>
        </p:nvSpPr>
        <p:spPr>
          <a:xfrm>
            <a:off x="3553103" y="1046534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ALCANCE	                     </a:t>
            </a:r>
            <a:r>
              <a:rPr lang="e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941,986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42"/>
          <p:cNvSpPr txBox="1"/>
          <p:nvPr/>
        </p:nvSpPr>
        <p:spPr>
          <a:xfrm>
            <a:off x="3550422" y="1585371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CLICKS	                 </a:t>
            </a:r>
            <a:r>
              <a:rPr lang="e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41,920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2"/>
          <p:cNvSpPr txBox="1"/>
          <p:nvPr/>
        </p:nvSpPr>
        <p:spPr>
          <a:xfrm>
            <a:off x="3550422" y="2111898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LEADS	            838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42"/>
          <p:cNvSpPr txBox="1"/>
          <p:nvPr/>
        </p:nvSpPr>
        <p:spPr>
          <a:xfrm>
            <a:off x="3585063" y="3173658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CITA	     402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42"/>
          <p:cNvSpPr txBox="1"/>
          <p:nvPr/>
        </p:nvSpPr>
        <p:spPr>
          <a:xfrm>
            <a:off x="3550422" y="3696563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ASISTIÓ               </a:t>
            </a:r>
            <a:r>
              <a:rPr lang="e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241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42"/>
          <p:cNvSpPr txBox="1"/>
          <p:nvPr/>
        </p:nvSpPr>
        <p:spPr>
          <a:xfrm>
            <a:off x="3550422" y="4208523"/>
            <a:ext cx="345510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INSCRITOS</a:t>
            </a:r>
            <a:r>
              <a:rPr lang="e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r>
              <a:rPr lang="e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120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42"/>
          <p:cNvSpPr txBox="1"/>
          <p:nvPr/>
        </p:nvSpPr>
        <p:spPr>
          <a:xfrm>
            <a:off x="2538624" y="1046534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AB2C68"/>
                </a:solidFill>
                <a:latin typeface="Montserrat"/>
                <a:ea typeface="Montserrat"/>
                <a:cs typeface="Montserrat"/>
                <a:sym typeface="Montserrat"/>
              </a:rPr>
              <a:t>2.3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6" name="Google Shape;376;p42"/>
          <p:cNvSpPr txBox="1"/>
          <p:nvPr/>
        </p:nvSpPr>
        <p:spPr>
          <a:xfrm>
            <a:off x="2538624" y="1564823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CD3945"/>
                </a:solidFill>
                <a:latin typeface="Montserrat"/>
                <a:ea typeface="Montserrat"/>
                <a:cs typeface="Montserrat"/>
                <a:sym typeface="Montserrat"/>
              </a:rPr>
              <a:t>2 %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7" name="Google Shape;377;p42"/>
          <p:cNvSpPr txBox="1"/>
          <p:nvPr/>
        </p:nvSpPr>
        <p:spPr>
          <a:xfrm>
            <a:off x="2560967" y="2167177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EF8600"/>
                </a:solidFill>
                <a:latin typeface="Montserrat"/>
                <a:ea typeface="Montserrat"/>
                <a:cs typeface="Montserrat"/>
                <a:sym typeface="Montserrat"/>
              </a:rPr>
              <a:t>2%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42"/>
          <p:cNvSpPr txBox="1"/>
          <p:nvPr/>
        </p:nvSpPr>
        <p:spPr>
          <a:xfrm>
            <a:off x="2560967" y="2668814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1E93B5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p42"/>
          <p:cNvSpPr txBox="1"/>
          <p:nvPr/>
        </p:nvSpPr>
        <p:spPr>
          <a:xfrm>
            <a:off x="2551964" y="3169783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1E93B5"/>
                </a:solidFill>
                <a:latin typeface="Montserrat"/>
                <a:ea typeface="Montserrat"/>
                <a:cs typeface="Montserrat"/>
                <a:sym typeface="Montserrat"/>
              </a:rPr>
              <a:t>60%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0" name="Google Shape;380;p42"/>
          <p:cNvSpPr txBox="1"/>
          <p:nvPr/>
        </p:nvSpPr>
        <p:spPr>
          <a:xfrm>
            <a:off x="2606261" y="4205865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50%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42"/>
          <p:cNvSpPr/>
          <p:nvPr/>
        </p:nvSpPr>
        <p:spPr>
          <a:xfrm rot="2902980">
            <a:off x="1549794" y="3883032"/>
            <a:ext cx="862760" cy="86276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 w="9525" cap="flat" cmpd="sng">
            <a:solidFill>
              <a:srgbClr val="193E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20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42"/>
          <p:cNvSpPr txBox="1"/>
          <p:nvPr/>
        </p:nvSpPr>
        <p:spPr>
          <a:xfrm>
            <a:off x="1635554" y="4062335"/>
            <a:ext cx="831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rgbClr val="FF20F2"/>
                </a:solidFill>
                <a:latin typeface="Arial"/>
                <a:ea typeface="Arial"/>
                <a:cs typeface="Arial"/>
                <a:sym typeface="Arial"/>
              </a:rPr>
              <a:t>14 % </a:t>
            </a:r>
            <a:r>
              <a:rPr lang="es" sz="900" b="0" i="0" u="none" strike="noStrike" cap="none">
                <a:solidFill>
                  <a:srgbClr val="FF20F2"/>
                </a:solidFill>
                <a:latin typeface="Arial"/>
                <a:ea typeface="Arial"/>
                <a:cs typeface="Arial"/>
                <a:sym typeface="Arial"/>
              </a:rPr>
              <a:t>En relación a leads totales</a:t>
            </a:r>
            <a:endParaRPr sz="1400" b="0" i="0" u="none" strike="noStrike" cap="none">
              <a:solidFill>
                <a:srgbClr val="FF20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2"/>
          <p:cNvSpPr/>
          <p:nvPr/>
        </p:nvSpPr>
        <p:spPr>
          <a:xfrm>
            <a:off x="3498630" y="2536596"/>
            <a:ext cx="2665508" cy="473400"/>
          </a:xfrm>
          <a:prstGeom prst="rect">
            <a:avLst/>
          </a:prstGeom>
          <a:solidFill>
            <a:srgbClr val="77777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42"/>
          <p:cNvSpPr txBox="1"/>
          <p:nvPr/>
        </p:nvSpPr>
        <p:spPr>
          <a:xfrm>
            <a:off x="3540634" y="2635786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CONTACTADO       670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" name="Google Shape;385;p42"/>
          <p:cNvSpPr txBox="1"/>
          <p:nvPr/>
        </p:nvSpPr>
        <p:spPr>
          <a:xfrm>
            <a:off x="2582019" y="3668695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1E93B5"/>
                </a:solidFill>
                <a:latin typeface="Montserrat"/>
                <a:ea typeface="Montserrat"/>
                <a:cs typeface="Montserrat"/>
                <a:sym typeface="Montserrat"/>
              </a:rPr>
              <a:t>60%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45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27" y="12299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45"/>
          <p:cNvSpPr txBox="1"/>
          <p:nvPr/>
        </p:nvSpPr>
        <p:spPr>
          <a:xfrm>
            <a:off x="167312" y="179879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37" name="Google Shape;437;p45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40000">
            <a:off x="6882228" y="2373996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5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7457" y="146724"/>
            <a:ext cx="1105301" cy="623248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5"/>
          <p:cNvSpPr/>
          <p:nvPr/>
        </p:nvSpPr>
        <p:spPr>
          <a:xfrm>
            <a:off x="724890" y="2282004"/>
            <a:ext cx="1080000" cy="10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0" i="0" u="none" strike="noStrike" cap="none">
              <a:solidFill>
                <a:srgbClr val="E82A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45"/>
          <p:cNvSpPr/>
          <p:nvPr/>
        </p:nvSpPr>
        <p:spPr>
          <a:xfrm>
            <a:off x="1663493" y="1211729"/>
            <a:ext cx="1080000" cy="10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Inscribir desde el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inicio</a:t>
            </a:r>
            <a:endParaRPr sz="675" b="1" i="0" u="none" strike="noStrike" cap="none">
              <a:solidFill>
                <a:srgbClr val="E82A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p45"/>
          <p:cNvSpPr/>
          <p:nvPr/>
        </p:nvSpPr>
        <p:spPr>
          <a:xfrm>
            <a:off x="2469992" y="2584049"/>
            <a:ext cx="1080000" cy="10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0" i="0" u="none" strike="noStrike" cap="none">
              <a:solidFill>
                <a:srgbClr val="E82A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2" name="Google Shape;442;p45"/>
          <p:cNvSpPr/>
          <p:nvPr/>
        </p:nvSpPr>
        <p:spPr>
          <a:xfrm>
            <a:off x="3731802" y="1253056"/>
            <a:ext cx="1068394" cy="108575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0" i="0" u="none" strike="noStrike" cap="none">
              <a:solidFill>
                <a:srgbClr val="E82A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45"/>
          <p:cNvSpPr/>
          <p:nvPr/>
        </p:nvSpPr>
        <p:spPr>
          <a:xfrm>
            <a:off x="4367238" y="2561298"/>
            <a:ext cx="1080000" cy="10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0" i="0" u="none" strike="noStrike" cap="none">
              <a:solidFill>
                <a:srgbClr val="E82A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5"/>
          <p:cNvSpPr txBox="1"/>
          <p:nvPr/>
        </p:nvSpPr>
        <p:spPr>
          <a:xfrm>
            <a:off x="2524344" y="2830996"/>
            <a:ext cx="965491" cy="577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¿Qué busca el aspirante?</a:t>
            </a:r>
            <a:endParaRPr dirty="0"/>
          </a:p>
        </p:txBody>
      </p:sp>
      <p:sp>
        <p:nvSpPr>
          <p:cNvPr id="445" name="Google Shape;445;p45"/>
          <p:cNvSpPr txBox="1"/>
          <p:nvPr/>
        </p:nvSpPr>
        <p:spPr>
          <a:xfrm>
            <a:off x="671828" y="2661141"/>
            <a:ext cx="111932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i="0" u="none" strike="noStrike" cap="none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Conecta</a:t>
            </a:r>
            <a:endParaRPr/>
          </a:p>
        </p:txBody>
      </p:sp>
      <p:sp>
        <p:nvSpPr>
          <p:cNvPr id="446" name="Google Shape;446;p45"/>
          <p:cNvSpPr txBox="1"/>
          <p:nvPr/>
        </p:nvSpPr>
        <p:spPr>
          <a:xfrm>
            <a:off x="3704319" y="1314938"/>
            <a:ext cx="10800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¿Qué opciones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tiene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el aspirante?</a:t>
            </a:r>
            <a:endParaRPr dirty="0"/>
          </a:p>
        </p:txBody>
      </p:sp>
      <p:sp>
        <p:nvSpPr>
          <p:cNvPr id="447" name="Google Shape;447;p45"/>
          <p:cNvSpPr txBox="1"/>
          <p:nvPr/>
        </p:nvSpPr>
        <p:spPr>
          <a:xfrm>
            <a:off x="4313354" y="2780847"/>
            <a:ext cx="118694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Presentación de la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Oferta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Educativa</a:t>
            </a:r>
            <a:endParaRPr/>
          </a:p>
        </p:txBody>
      </p:sp>
      <p:sp>
        <p:nvSpPr>
          <p:cNvPr id="448" name="Google Shape;448;p45"/>
          <p:cNvSpPr txBox="1"/>
          <p:nvPr/>
        </p:nvSpPr>
        <p:spPr>
          <a:xfrm>
            <a:off x="407099" y="2570019"/>
            <a:ext cx="3150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/>
          </a:p>
        </p:txBody>
      </p:sp>
      <p:sp>
        <p:nvSpPr>
          <p:cNvPr id="449" name="Google Shape;449;p45"/>
          <p:cNvSpPr txBox="1"/>
          <p:nvPr/>
        </p:nvSpPr>
        <p:spPr>
          <a:xfrm>
            <a:off x="1358850" y="1499745"/>
            <a:ext cx="3873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/>
          </a:p>
        </p:txBody>
      </p:sp>
      <p:sp>
        <p:nvSpPr>
          <p:cNvPr id="450" name="Google Shape;450;p45"/>
          <p:cNvSpPr txBox="1"/>
          <p:nvPr/>
        </p:nvSpPr>
        <p:spPr>
          <a:xfrm>
            <a:off x="2198588" y="2895186"/>
            <a:ext cx="3873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/>
          </a:p>
        </p:txBody>
      </p:sp>
      <p:sp>
        <p:nvSpPr>
          <p:cNvPr id="451" name="Google Shape;451;p45"/>
          <p:cNvSpPr txBox="1"/>
          <p:nvPr/>
        </p:nvSpPr>
        <p:spPr>
          <a:xfrm>
            <a:off x="3418305" y="1541071"/>
            <a:ext cx="42200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/>
          </a:p>
        </p:txBody>
      </p:sp>
      <p:sp>
        <p:nvSpPr>
          <p:cNvPr id="452" name="Google Shape;452;p45"/>
          <p:cNvSpPr txBox="1"/>
          <p:nvPr/>
        </p:nvSpPr>
        <p:spPr>
          <a:xfrm>
            <a:off x="4084765" y="2910669"/>
            <a:ext cx="3888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endParaRPr/>
          </a:p>
        </p:txBody>
      </p:sp>
      <p:sp>
        <p:nvSpPr>
          <p:cNvPr id="453" name="Google Shape;453;p45"/>
          <p:cNvSpPr/>
          <p:nvPr/>
        </p:nvSpPr>
        <p:spPr>
          <a:xfrm>
            <a:off x="2197829" y="1154813"/>
            <a:ext cx="1186943" cy="2398865"/>
          </a:xfrm>
          <a:prstGeom prst="arc">
            <a:avLst>
              <a:gd name="adj1" fmla="val 15584004"/>
              <a:gd name="adj2" fmla="val 0"/>
            </a:avLst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45"/>
          <p:cNvSpPr/>
          <p:nvPr/>
        </p:nvSpPr>
        <p:spPr>
          <a:xfrm rot="5128359">
            <a:off x="1794404" y="1255141"/>
            <a:ext cx="2387266" cy="2613029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45"/>
          <p:cNvSpPr/>
          <p:nvPr/>
        </p:nvSpPr>
        <p:spPr>
          <a:xfrm>
            <a:off x="4184151" y="1070263"/>
            <a:ext cx="1186943" cy="2398865"/>
          </a:xfrm>
          <a:prstGeom prst="arc">
            <a:avLst>
              <a:gd name="adj1" fmla="val 15584004"/>
              <a:gd name="adj2" fmla="val 0"/>
            </a:avLst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45"/>
          <p:cNvSpPr/>
          <p:nvPr/>
        </p:nvSpPr>
        <p:spPr>
          <a:xfrm rot="5128359">
            <a:off x="3614676" y="1234840"/>
            <a:ext cx="2387266" cy="2613029"/>
          </a:xfrm>
          <a:prstGeom prst="arc">
            <a:avLst>
              <a:gd name="adj1" fmla="val 16200000"/>
              <a:gd name="adj2" fmla="val 0"/>
            </a:avLst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45"/>
          <p:cNvSpPr/>
          <p:nvPr/>
        </p:nvSpPr>
        <p:spPr>
          <a:xfrm>
            <a:off x="5677672" y="1154813"/>
            <a:ext cx="1080000" cy="1080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0" i="0" u="none" strike="noStrike" cap="none">
              <a:solidFill>
                <a:srgbClr val="E82A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45"/>
          <p:cNvSpPr/>
          <p:nvPr/>
        </p:nvSpPr>
        <p:spPr>
          <a:xfrm>
            <a:off x="6791514" y="2576637"/>
            <a:ext cx="1068394" cy="108575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600" b="0" i="0" u="none" strike="noStrike" cap="none">
              <a:solidFill>
                <a:srgbClr val="E82A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45"/>
          <p:cNvSpPr txBox="1"/>
          <p:nvPr/>
        </p:nvSpPr>
        <p:spPr>
          <a:xfrm>
            <a:off x="5809081" y="1564025"/>
            <a:ext cx="778952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Inscribe</a:t>
            </a:r>
            <a:endParaRPr dirty="0"/>
          </a:p>
        </p:txBody>
      </p:sp>
      <p:sp>
        <p:nvSpPr>
          <p:cNvPr id="460" name="Google Shape;460;p45"/>
          <p:cNvSpPr txBox="1"/>
          <p:nvPr/>
        </p:nvSpPr>
        <p:spPr>
          <a:xfrm>
            <a:off x="6787371" y="2709859"/>
            <a:ext cx="1080000" cy="90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¿Por qué no se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Inscribe?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 dirty="0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Volver a Inscribir</a:t>
            </a:r>
            <a:endParaRPr dirty="0"/>
          </a:p>
        </p:txBody>
      </p:sp>
      <p:sp>
        <p:nvSpPr>
          <p:cNvPr id="461" name="Google Shape;461;p45"/>
          <p:cNvSpPr txBox="1"/>
          <p:nvPr/>
        </p:nvSpPr>
        <p:spPr>
          <a:xfrm>
            <a:off x="5338375" y="1452839"/>
            <a:ext cx="4039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6</a:t>
            </a:r>
            <a:endParaRPr/>
          </a:p>
        </p:txBody>
      </p:sp>
      <p:sp>
        <p:nvSpPr>
          <p:cNvPr id="462" name="Google Shape;462;p45"/>
          <p:cNvSpPr txBox="1"/>
          <p:nvPr/>
        </p:nvSpPr>
        <p:spPr>
          <a:xfrm>
            <a:off x="6471701" y="2953201"/>
            <a:ext cx="3979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i="0" u="none" strike="noStrike" cap="none" dirty="0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endParaRPr dirty="0"/>
          </a:p>
        </p:txBody>
      </p:sp>
      <p:sp>
        <p:nvSpPr>
          <p:cNvPr id="463" name="Google Shape;463;p45"/>
          <p:cNvSpPr/>
          <p:nvPr/>
        </p:nvSpPr>
        <p:spPr>
          <a:xfrm>
            <a:off x="5972936" y="1070263"/>
            <a:ext cx="1186943" cy="2398865"/>
          </a:xfrm>
          <a:prstGeom prst="arc">
            <a:avLst>
              <a:gd name="adj1" fmla="val 15584004"/>
              <a:gd name="adj2" fmla="val 0"/>
            </a:avLst>
          </a:prstGeom>
          <a:noFill/>
          <a:ln w="9525" cap="flat" cmpd="sng">
            <a:solidFill>
              <a:srgbClr val="FDA73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825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46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46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-2268656" y="2111464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6" descr="Forma, Círcu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840000">
            <a:off x="6465424" y="-1104763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6" descr="Text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62170" y="342195"/>
            <a:ext cx="2070340" cy="116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6"/>
          <p:cNvPicPr preferRelativeResize="0"/>
          <p:nvPr/>
        </p:nvPicPr>
        <p:blipFill rotWithShape="1">
          <a:blip r:embed="rId7">
            <a:alphaModFix/>
          </a:blip>
          <a:srcRect l="33088" t="19304"/>
          <a:stretch/>
        </p:blipFill>
        <p:spPr>
          <a:xfrm>
            <a:off x="6130054" y="0"/>
            <a:ext cx="3013946" cy="5451162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6"/>
          <p:cNvSpPr/>
          <p:nvPr/>
        </p:nvSpPr>
        <p:spPr>
          <a:xfrm>
            <a:off x="3313469" y="1554450"/>
            <a:ext cx="2712150" cy="351900"/>
          </a:xfrm>
          <a:prstGeom prst="rect">
            <a:avLst/>
          </a:prstGeom>
          <a:solidFill>
            <a:srgbClr val="156E7D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46"/>
          <p:cNvSpPr/>
          <p:nvPr/>
        </p:nvSpPr>
        <p:spPr>
          <a:xfrm>
            <a:off x="3313469" y="1955352"/>
            <a:ext cx="2495475" cy="355050"/>
          </a:xfrm>
          <a:prstGeom prst="rect">
            <a:avLst/>
          </a:prstGeom>
          <a:solidFill>
            <a:srgbClr val="AB2C68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6"/>
          <p:cNvSpPr/>
          <p:nvPr/>
        </p:nvSpPr>
        <p:spPr>
          <a:xfrm>
            <a:off x="3313469" y="2359124"/>
            <a:ext cx="2314575" cy="355050"/>
          </a:xfrm>
          <a:prstGeom prst="rect">
            <a:avLst/>
          </a:prstGeom>
          <a:solidFill>
            <a:srgbClr val="CD3945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46"/>
          <p:cNvSpPr/>
          <p:nvPr/>
        </p:nvSpPr>
        <p:spPr>
          <a:xfrm>
            <a:off x="3313469" y="2771227"/>
            <a:ext cx="2118600" cy="355050"/>
          </a:xfrm>
          <a:prstGeom prst="rect">
            <a:avLst/>
          </a:prstGeom>
          <a:solidFill>
            <a:srgbClr val="D7A902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6"/>
          <p:cNvSpPr/>
          <p:nvPr/>
        </p:nvSpPr>
        <p:spPr>
          <a:xfrm>
            <a:off x="3313469" y="3181190"/>
            <a:ext cx="1910475" cy="355050"/>
          </a:xfrm>
          <a:prstGeom prst="rect">
            <a:avLst/>
          </a:prstGeom>
          <a:solidFill>
            <a:srgbClr val="1E93B5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46"/>
          <p:cNvSpPr/>
          <p:nvPr/>
        </p:nvSpPr>
        <p:spPr>
          <a:xfrm>
            <a:off x="3313469" y="3603347"/>
            <a:ext cx="1739025" cy="355050"/>
          </a:xfrm>
          <a:prstGeom prst="rect">
            <a:avLst/>
          </a:prstGeom>
          <a:solidFill>
            <a:srgbClr val="1060A0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46"/>
          <p:cNvSpPr/>
          <p:nvPr/>
        </p:nvSpPr>
        <p:spPr>
          <a:xfrm>
            <a:off x="3313469" y="4025503"/>
            <a:ext cx="1543050" cy="355050"/>
          </a:xfrm>
          <a:prstGeom prst="rect">
            <a:avLst/>
          </a:prstGeom>
          <a:solidFill>
            <a:srgbClr val="193E46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46"/>
          <p:cNvSpPr txBox="1"/>
          <p:nvPr/>
        </p:nvSpPr>
        <p:spPr>
          <a:xfrm>
            <a:off x="3346983" y="1636603"/>
            <a:ext cx="259132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IMPRESIONES	326,620</a:t>
            </a:r>
            <a:endParaRPr sz="105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2" name="Google Shape;482;p46"/>
          <p:cNvSpPr txBox="1"/>
          <p:nvPr/>
        </p:nvSpPr>
        <p:spPr>
          <a:xfrm>
            <a:off x="3346983" y="2025601"/>
            <a:ext cx="259132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ALCANCE	              121,884</a:t>
            </a:r>
            <a:endParaRPr sz="105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46"/>
          <p:cNvSpPr txBox="1"/>
          <p:nvPr/>
        </p:nvSpPr>
        <p:spPr>
          <a:xfrm>
            <a:off x="3344972" y="2429729"/>
            <a:ext cx="259132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CLICKS	              5,668</a:t>
            </a:r>
            <a:endParaRPr sz="105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4" name="Google Shape;484;p46"/>
          <p:cNvSpPr txBox="1"/>
          <p:nvPr/>
        </p:nvSpPr>
        <p:spPr>
          <a:xfrm>
            <a:off x="3344972" y="2863954"/>
            <a:ext cx="259132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LEADS	             254</a:t>
            </a:r>
            <a:endParaRPr sz="105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5" name="Google Shape;485;p46"/>
          <p:cNvSpPr txBox="1"/>
          <p:nvPr/>
        </p:nvSpPr>
        <p:spPr>
          <a:xfrm>
            <a:off x="3370953" y="3257722"/>
            <a:ext cx="259132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CONTACTADOS.    207</a:t>
            </a:r>
            <a:endParaRPr sz="105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p46"/>
          <p:cNvSpPr txBox="1"/>
          <p:nvPr/>
        </p:nvSpPr>
        <p:spPr>
          <a:xfrm>
            <a:off x="3344972" y="3676435"/>
            <a:ext cx="259132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CITAS               132</a:t>
            </a:r>
            <a:endParaRPr sz="105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7" name="Google Shape;487;p46"/>
          <p:cNvSpPr txBox="1"/>
          <p:nvPr/>
        </p:nvSpPr>
        <p:spPr>
          <a:xfrm>
            <a:off x="3344972" y="4097276"/>
            <a:ext cx="259132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25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ASISTIERON</a:t>
            </a:r>
            <a:r>
              <a:rPr lang="es" sz="8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110</a:t>
            </a:r>
            <a:endParaRPr sz="105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8" name="Google Shape;488;p46"/>
          <p:cNvSpPr txBox="1"/>
          <p:nvPr/>
        </p:nvSpPr>
        <p:spPr>
          <a:xfrm>
            <a:off x="2660403" y="2052758"/>
            <a:ext cx="71055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05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9" name="Google Shape;489;p46"/>
          <p:cNvSpPr txBox="1"/>
          <p:nvPr/>
        </p:nvSpPr>
        <p:spPr>
          <a:xfrm>
            <a:off x="2634422" y="2435156"/>
            <a:ext cx="71055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5%</a:t>
            </a:r>
            <a:endParaRPr sz="105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0" name="Google Shape;490;p46"/>
          <p:cNvSpPr txBox="1"/>
          <p:nvPr/>
        </p:nvSpPr>
        <p:spPr>
          <a:xfrm>
            <a:off x="2634422" y="2866780"/>
            <a:ext cx="71055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4%</a:t>
            </a:r>
            <a:endParaRPr sz="105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46"/>
          <p:cNvSpPr txBox="1"/>
          <p:nvPr/>
        </p:nvSpPr>
        <p:spPr>
          <a:xfrm>
            <a:off x="2602881" y="3249220"/>
            <a:ext cx="71055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81%</a:t>
            </a:r>
            <a:endParaRPr sz="105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2" name="Google Shape;492;p46"/>
          <p:cNvSpPr txBox="1"/>
          <p:nvPr/>
        </p:nvSpPr>
        <p:spPr>
          <a:xfrm>
            <a:off x="2618633" y="3706942"/>
            <a:ext cx="71055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64%</a:t>
            </a:r>
            <a:endParaRPr sz="105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p46"/>
          <p:cNvSpPr txBox="1"/>
          <p:nvPr/>
        </p:nvSpPr>
        <p:spPr>
          <a:xfrm>
            <a:off x="2615393" y="4095598"/>
            <a:ext cx="71055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83%</a:t>
            </a:r>
            <a:endParaRPr sz="105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p46"/>
          <p:cNvSpPr/>
          <p:nvPr/>
        </p:nvSpPr>
        <p:spPr>
          <a:xfrm>
            <a:off x="3313469" y="4428635"/>
            <a:ext cx="1543050" cy="355050"/>
          </a:xfrm>
          <a:prstGeom prst="rect">
            <a:avLst/>
          </a:prstGeom>
          <a:solidFill>
            <a:srgbClr val="193E46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46"/>
          <p:cNvSpPr txBox="1"/>
          <p:nvPr/>
        </p:nvSpPr>
        <p:spPr>
          <a:xfrm>
            <a:off x="3344972" y="4500409"/>
            <a:ext cx="2591325" cy="196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825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INSCRITOS</a:t>
            </a:r>
            <a:r>
              <a:rPr lang="es" sz="8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     16</a:t>
            </a:r>
            <a:endParaRPr sz="105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6" name="Google Shape;496;p46"/>
          <p:cNvSpPr/>
          <p:nvPr/>
        </p:nvSpPr>
        <p:spPr>
          <a:xfrm rot="2902980">
            <a:off x="1779484" y="4252349"/>
            <a:ext cx="693209" cy="686409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 w="9525" cap="flat" cmpd="sng">
            <a:solidFill>
              <a:srgbClr val="193E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E82A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46"/>
          <p:cNvSpPr txBox="1"/>
          <p:nvPr/>
        </p:nvSpPr>
        <p:spPr>
          <a:xfrm>
            <a:off x="1903909" y="4293109"/>
            <a:ext cx="623925" cy="554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788" b="1" i="0" u="none" strike="noStrike" cap="none">
                <a:solidFill>
                  <a:srgbClr val="E82AE8"/>
                </a:solidFill>
                <a:latin typeface="Arial"/>
                <a:ea typeface="Arial"/>
                <a:cs typeface="Arial"/>
                <a:sym typeface="Arial"/>
              </a:rPr>
              <a:t>6% </a:t>
            </a:r>
            <a:r>
              <a:rPr lang="es" sz="788" b="0" i="0" u="none" strike="noStrike" cap="none">
                <a:solidFill>
                  <a:srgbClr val="E82AE8"/>
                </a:solidFill>
                <a:latin typeface="Arial"/>
                <a:ea typeface="Arial"/>
                <a:cs typeface="Arial"/>
                <a:sym typeface="Arial"/>
              </a:rPr>
              <a:t>En relación a leads totales</a:t>
            </a:r>
            <a:endParaRPr sz="1050" b="0" i="0" u="none" strike="noStrike" cap="none">
              <a:solidFill>
                <a:srgbClr val="E82AE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46"/>
          <p:cNvSpPr txBox="1"/>
          <p:nvPr/>
        </p:nvSpPr>
        <p:spPr>
          <a:xfrm>
            <a:off x="2602881" y="4503193"/>
            <a:ext cx="710550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15%</a:t>
            </a:r>
            <a:endParaRPr sz="105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30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30"/>
          <p:cNvSpPr txBox="1"/>
          <p:nvPr/>
        </p:nvSpPr>
        <p:spPr>
          <a:xfrm>
            <a:off x="4509278" y="1064600"/>
            <a:ext cx="2538515" cy="49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sz="1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0"/>
          <p:cNvSpPr txBox="1"/>
          <p:nvPr/>
        </p:nvSpPr>
        <p:spPr>
          <a:xfrm>
            <a:off x="3518965" y="131044"/>
            <a:ext cx="3051894" cy="484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700" b="1" i="0" u="none" strike="noStrike" cap="none">
                <a:solidFill>
                  <a:srgbClr val="E82AE8"/>
                </a:solidFill>
                <a:latin typeface="Arial"/>
                <a:ea typeface="Arial"/>
                <a:cs typeface="Arial"/>
                <a:sym typeface="Arial"/>
              </a:rPr>
              <a:t>Rafa Agüero</a:t>
            </a:r>
            <a:endParaRPr/>
          </a:p>
        </p:txBody>
      </p:sp>
      <p:pic>
        <p:nvPicPr>
          <p:cNvPr id="73" name="Google Shape;73;p30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-2079319" y="1584867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0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5603" y="168315"/>
            <a:ext cx="2070340" cy="116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0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840000">
            <a:off x="7322872" y="2385418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0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240000">
            <a:off x="-3607039" y="-3259749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30"/>
          <p:cNvPicPr preferRelativeResize="0"/>
          <p:nvPr/>
        </p:nvPicPr>
        <p:blipFill rotWithShape="1">
          <a:blip r:embed="rId7">
            <a:alphaModFix/>
          </a:blip>
          <a:srcRect l="5443"/>
          <a:stretch/>
        </p:blipFill>
        <p:spPr>
          <a:xfrm flipH="1">
            <a:off x="-72784" y="2103954"/>
            <a:ext cx="4941751" cy="312948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30"/>
          <p:cNvSpPr txBox="1"/>
          <p:nvPr/>
        </p:nvSpPr>
        <p:spPr>
          <a:xfrm>
            <a:off x="167312" y="179879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9" name="Google Shape;79;p30"/>
          <p:cNvSpPr txBox="1"/>
          <p:nvPr/>
        </p:nvSpPr>
        <p:spPr>
          <a:xfrm>
            <a:off x="3505897" y="509378"/>
            <a:ext cx="5513457" cy="4593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Por más de </a:t>
            </a:r>
            <a:r>
              <a:rPr lang="es" sz="1125" b="1" i="0" u="none" strike="noStrike" cap="none">
                <a:solidFill>
                  <a:srgbClr val="F9D748"/>
                </a:solidFill>
                <a:latin typeface="Montserrat"/>
                <a:ea typeface="Montserrat"/>
                <a:cs typeface="Montserrat"/>
                <a:sym typeface="Montserrat"/>
              </a:rPr>
              <a:t>15 años </a:t>
            </a: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 trabajado con diferentes instituciones educativas, en temas diversos como marketing, tecnología educativa, capacitacitación y muy especialmente en incrementar las inscripciones a través de los servicios que prestamos en la empresa que dirijo kpta Marketing Educativo.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5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Soy creador del entrenamiento </a:t>
            </a:r>
            <a:r>
              <a:rPr lang="es" sz="1125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Inscripción es... ¡cuestión de ventas!,</a:t>
            </a: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 el único 100% diseñado para equipos de admisiones y directivos de instituciones educativas que desean inscribir más.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5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Hemos realizado más de 500 campañas digitales del sector educativo de diferentes  niveles lo cual representa más de 750,000 leads.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5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Hemos trabajado con más de 1,500 asesores de admisiones incrementando sus tasas de conversión hasta en un 50%.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5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Actualmente mantenemos el record de haber llevado a la UIN de 4,500 alumnos hasta 7,500 alumnos un incremento del 66% es decir más de $270,000,000.00 de ingreso.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5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Certificado en Marketing Digital por la Universidad de Austin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Certificado en coaching comercial por la CIEB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Miembro Senior de ALAVEPRO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5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25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Organizador del Congreso Internacional de Marketing Educativo.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25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47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47"/>
          <p:cNvSpPr txBox="1"/>
          <p:nvPr/>
        </p:nvSpPr>
        <p:spPr>
          <a:xfrm>
            <a:off x="4509277" y="1064599"/>
            <a:ext cx="2538515" cy="49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sz="1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47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-2160326" y="2414268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7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3168" y="192824"/>
            <a:ext cx="909235" cy="51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47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240000">
            <a:off x="-3607039" y="-3259749"/>
            <a:ext cx="4372274" cy="5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47"/>
          <p:cNvSpPr txBox="1"/>
          <p:nvPr/>
        </p:nvSpPr>
        <p:spPr>
          <a:xfrm>
            <a:off x="167311" y="179878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9" name="Google Shape;509;p47"/>
          <p:cNvSpPr/>
          <p:nvPr/>
        </p:nvSpPr>
        <p:spPr>
          <a:xfrm>
            <a:off x="2598817" y="439282"/>
            <a:ext cx="3616200" cy="469200"/>
          </a:xfrm>
          <a:prstGeom prst="rect">
            <a:avLst/>
          </a:prstGeom>
          <a:solidFill>
            <a:srgbClr val="156E7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47"/>
          <p:cNvSpPr/>
          <p:nvPr/>
        </p:nvSpPr>
        <p:spPr>
          <a:xfrm>
            <a:off x="2598817" y="973818"/>
            <a:ext cx="3327300" cy="473400"/>
          </a:xfrm>
          <a:prstGeom prst="rect">
            <a:avLst/>
          </a:prstGeom>
          <a:solidFill>
            <a:srgbClr val="AB2C6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47"/>
          <p:cNvSpPr/>
          <p:nvPr/>
        </p:nvSpPr>
        <p:spPr>
          <a:xfrm>
            <a:off x="2598817" y="1512180"/>
            <a:ext cx="3086100" cy="473400"/>
          </a:xfrm>
          <a:prstGeom prst="rect">
            <a:avLst/>
          </a:prstGeom>
          <a:solidFill>
            <a:srgbClr val="CD39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47"/>
          <p:cNvSpPr/>
          <p:nvPr/>
        </p:nvSpPr>
        <p:spPr>
          <a:xfrm>
            <a:off x="2598818" y="2061651"/>
            <a:ext cx="2824800" cy="473400"/>
          </a:xfrm>
          <a:prstGeom prst="rect">
            <a:avLst/>
          </a:prstGeom>
          <a:solidFill>
            <a:srgbClr val="D7A9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47"/>
          <p:cNvSpPr/>
          <p:nvPr/>
        </p:nvSpPr>
        <p:spPr>
          <a:xfrm>
            <a:off x="2598817" y="2608269"/>
            <a:ext cx="2547300" cy="473400"/>
          </a:xfrm>
          <a:prstGeom prst="rect">
            <a:avLst/>
          </a:prstGeom>
          <a:solidFill>
            <a:srgbClr val="1E93B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47"/>
          <p:cNvSpPr/>
          <p:nvPr/>
        </p:nvSpPr>
        <p:spPr>
          <a:xfrm>
            <a:off x="2598817" y="3171144"/>
            <a:ext cx="2318700" cy="473400"/>
          </a:xfrm>
          <a:prstGeom prst="rect">
            <a:avLst/>
          </a:prstGeom>
          <a:solidFill>
            <a:srgbClr val="1060A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7"/>
          <p:cNvSpPr/>
          <p:nvPr/>
        </p:nvSpPr>
        <p:spPr>
          <a:xfrm>
            <a:off x="2598817" y="3734019"/>
            <a:ext cx="2057400" cy="473400"/>
          </a:xfrm>
          <a:prstGeom prst="rect">
            <a:avLst/>
          </a:prstGeom>
          <a:solidFill>
            <a:srgbClr val="193E4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47"/>
          <p:cNvSpPr txBox="1"/>
          <p:nvPr/>
        </p:nvSpPr>
        <p:spPr>
          <a:xfrm>
            <a:off x="2643503" y="548819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IMPRESIONES	506,156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7" name="Google Shape;517;p47"/>
          <p:cNvSpPr txBox="1"/>
          <p:nvPr/>
        </p:nvSpPr>
        <p:spPr>
          <a:xfrm>
            <a:off x="2643503" y="1067484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ALCANCE	              146,889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8" name="Google Shape;518;p47"/>
          <p:cNvSpPr txBox="1"/>
          <p:nvPr/>
        </p:nvSpPr>
        <p:spPr>
          <a:xfrm>
            <a:off x="2640822" y="1606321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CLICKS	2,569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9" name="Google Shape;519;p47"/>
          <p:cNvSpPr txBox="1"/>
          <p:nvPr/>
        </p:nvSpPr>
        <p:spPr>
          <a:xfrm>
            <a:off x="2675463" y="2187186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LEADS	685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0" name="Google Shape;520;p47"/>
          <p:cNvSpPr txBox="1"/>
          <p:nvPr/>
        </p:nvSpPr>
        <p:spPr>
          <a:xfrm>
            <a:off x="2675463" y="2710312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CONTACTADOS.     546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1" name="Google Shape;521;p47"/>
          <p:cNvSpPr txBox="1"/>
          <p:nvPr/>
        </p:nvSpPr>
        <p:spPr>
          <a:xfrm>
            <a:off x="2640822" y="3268596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CITAS               249</a:t>
            </a: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p47"/>
          <p:cNvSpPr txBox="1"/>
          <p:nvPr/>
        </p:nvSpPr>
        <p:spPr>
          <a:xfrm>
            <a:off x="2640822" y="3829717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ASISTIERON      248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3" name="Google Shape;523;p47"/>
          <p:cNvSpPr txBox="1"/>
          <p:nvPr/>
        </p:nvSpPr>
        <p:spPr>
          <a:xfrm>
            <a:off x="1728063" y="1103692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28DFFC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endParaRPr sz="1400" b="0" i="0" u="none" strike="noStrike" cap="none">
              <a:solidFill>
                <a:srgbClr val="28DFF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4" name="Google Shape;524;p47"/>
          <p:cNvSpPr txBox="1"/>
          <p:nvPr/>
        </p:nvSpPr>
        <p:spPr>
          <a:xfrm>
            <a:off x="1693422" y="1613556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FFACA5"/>
                </a:solidFill>
                <a:latin typeface="Montserrat"/>
                <a:ea typeface="Montserrat"/>
                <a:cs typeface="Montserrat"/>
                <a:sym typeface="Montserrat"/>
              </a:rPr>
              <a:t>1%</a:t>
            </a:r>
            <a:endParaRPr sz="1400" b="0" i="0" u="none" strike="noStrike" cap="none">
              <a:solidFill>
                <a:srgbClr val="FFACA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5" name="Google Shape;525;p47"/>
          <p:cNvSpPr txBox="1"/>
          <p:nvPr/>
        </p:nvSpPr>
        <p:spPr>
          <a:xfrm>
            <a:off x="1693422" y="2189055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F9FCAF"/>
                </a:solidFill>
                <a:latin typeface="Montserrat"/>
                <a:ea typeface="Montserrat"/>
                <a:cs typeface="Montserrat"/>
                <a:sym typeface="Montserrat"/>
              </a:rPr>
              <a:t>27%</a:t>
            </a:r>
            <a:endParaRPr sz="1400" b="0" i="0" u="none" strike="noStrike" cap="none">
              <a:solidFill>
                <a:srgbClr val="F9FCA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6" name="Google Shape;526;p47"/>
          <p:cNvSpPr txBox="1"/>
          <p:nvPr/>
        </p:nvSpPr>
        <p:spPr>
          <a:xfrm>
            <a:off x="1651367" y="2698975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28CFFF"/>
                </a:solidFill>
                <a:latin typeface="Montserrat"/>
                <a:ea typeface="Montserrat"/>
                <a:cs typeface="Montserrat"/>
                <a:sym typeface="Montserrat"/>
              </a:rPr>
              <a:t>80%</a:t>
            </a:r>
            <a:endParaRPr sz="1400" b="0" i="0" u="none" strike="noStrike" cap="none">
              <a:solidFill>
                <a:srgbClr val="28C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7" name="Google Shape;527;p47"/>
          <p:cNvSpPr txBox="1"/>
          <p:nvPr/>
        </p:nvSpPr>
        <p:spPr>
          <a:xfrm>
            <a:off x="1672370" y="3309271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1797FF"/>
                </a:solidFill>
                <a:latin typeface="Montserrat"/>
                <a:ea typeface="Montserrat"/>
                <a:cs typeface="Montserrat"/>
                <a:sym typeface="Montserrat"/>
              </a:rPr>
              <a:t>46%</a:t>
            </a:r>
            <a:endParaRPr sz="1400" b="0" i="0" u="none" strike="noStrike" cap="none">
              <a:solidFill>
                <a:srgbClr val="1797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47"/>
          <p:cNvSpPr txBox="1"/>
          <p:nvPr/>
        </p:nvSpPr>
        <p:spPr>
          <a:xfrm>
            <a:off x="1668050" y="3827479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rgbClr val="57DEFD"/>
                </a:solidFill>
                <a:latin typeface="Montserrat"/>
                <a:ea typeface="Montserrat"/>
                <a:cs typeface="Montserrat"/>
                <a:sym typeface="Montserrat"/>
              </a:rPr>
              <a:t>99%</a:t>
            </a:r>
            <a:endParaRPr sz="1400" b="0" i="0" u="none" strike="noStrike" cap="none">
              <a:solidFill>
                <a:srgbClr val="57DEF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9" name="Google Shape;529;p47"/>
          <p:cNvSpPr/>
          <p:nvPr/>
        </p:nvSpPr>
        <p:spPr>
          <a:xfrm>
            <a:off x="2598817" y="4271529"/>
            <a:ext cx="2057400" cy="473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455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47"/>
          <p:cNvSpPr txBox="1"/>
          <p:nvPr/>
        </p:nvSpPr>
        <p:spPr>
          <a:xfrm>
            <a:off x="2640822" y="4367227"/>
            <a:ext cx="3455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1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INSCRITOS      246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1" name="Google Shape;531;p47"/>
          <p:cNvSpPr/>
          <p:nvPr/>
        </p:nvSpPr>
        <p:spPr>
          <a:xfrm rot="2902980">
            <a:off x="560292" y="4022293"/>
            <a:ext cx="862760" cy="862760"/>
          </a:xfrm>
          <a:prstGeom prst="teardrop">
            <a:avLst>
              <a:gd name="adj" fmla="val 100000"/>
            </a:avLst>
          </a:prstGeom>
          <a:solidFill>
            <a:schemeClr val="lt1"/>
          </a:solidFill>
          <a:ln w="9525" cap="flat" cmpd="sng">
            <a:solidFill>
              <a:srgbClr val="193E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7656B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47"/>
          <p:cNvSpPr txBox="1"/>
          <p:nvPr/>
        </p:nvSpPr>
        <p:spPr>
          <a:xfrm>
            <a:off x="660772" y="4185398"/>
            <a:ext cx="831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" sz="900" b="1" i="0" u="none" strike="noStrike" cap="none">
                <a:solidFill>
                  <a:srgbClr val="7656BD"/>
                </a:solidFill>
                <a:latin typeface="Arial"/>
                <a:ea typeface="Arial"/>
                <a:cs typeface="Arial"/>
                <a:sym typeface="Arial"/>
              </a:rPr>
              <a:t>35% </a:t>
            </a:r>
            <a:r>
              <a:rPr lang="es" sz="900" b="0" i="0" u="none" strike="noStrike" cap="none">
                <a:solidFill>
                  <a:srgbClr val="7656BD"/>
                </a:solidFill>
                <a:latin typeface="Arial"/>
                <a:ea typeface="Arial"/>
                <a:cs typeface="Arial"/>
                <a:sym typeface="Arial"/>
              </a:rPr>
              <a:t>En relación a leads totales</a:t>
            </a:r>
            <a:endParaRPr sz="1400" b="0" i="0" u="none" strike="noStrike" cap="none">
              <a:solidFill>
                <a:srgbClr val="7656B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47"/>
          <p:cNvSpPr txBox="1"/>
          <p:nvPr/>
        </p:nvSpPr>
        <p:spPr>
          <a:xfrm>
            <a:off x="1651367" y="4370939"/>
            <a:ext cx="947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98%</a:t>
            </a: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4" name="Google Shape;534;p47"/>
          <p:cNvSpPr txBox="1"/>
          <p:nvPr/>
        </p:nvSpPr>
        <p:spPr>
          <a:xfrm>
            <a:off x="6357944" y="2608269"/>
            <a:ext cx="180369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CPL  12 dls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LEADS $8,220 dls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5" name="Google Shape;535;p47"/>
          <p:cNvSpPr txBox="1"/>
          <p:nvPr/>
        </p:nvSpPr>
        <p:spPr>
          <a:xfrm>
            <a:off x="5602256" y="3506541"/>
            <a:ext cx="322876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246  inscritos– $240 dls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Ingreso mensual:  $59,040 dls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i="0" u="none" strike="noStrike" cap="none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Ingreso anual: $590,400 dls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Ingreso estancia: $3,542,400 dls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i="0" u="none" strike="noStrike" cap="none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LIFE TIME VALUE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p48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48"/>
          <p:cNvSpPr txBox="1"/>
          <p:nvPr/>
        </p:nvSpPr>
        <p:spPr>
          <a:xfrm>
            <a:off x="167311" y="179878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2" name="Google Shape;542;p48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40000">
            <a:off x="6882227" y="2373995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48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7456" y="146724"/>
            <a:ext cx="1105301" cy="623248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48"/>
          <p:cNvSpPr txBox="1"/>
          <p:nvPr/>
        </p:nvSpPr>
        <p:spPr>
          <a:xfrm>
            <a:off x="1204853" y="1057648"/>
            <a:ext cx="813815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 asesor de admisiones debe…</a:t>
            </a:r>
            <a:endParaRPr/>
          </a:p>
        </p:txBody>
      </p:sp>
      <p:sp>
        <p:nvSpPr>
          <p:cNvPr id="545" name="Google Shape;545;p48"/>
          <p:cNvSpPr txBox="1"/>
          <p:nvPr/>
        </p:nvSpPr>
        <p:spPr>
          <a:xfrm>
            <a:off x="487469" y="1752925"/>
            <a:ext cx="6468437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 dirty="0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Indagar</a:t>
            </a:r>
            <a:r>
              <a:rPr lang="es" sz="1600" b="0" i="0" u="none" strike="noStrike" cap="none" dirty="0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en los intereses reales de su prospecto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 dirty="0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Conoce</a:t>
            </a:r>
            <a:r>
              <a:rPr lang="es" sz="1600" b="0" i="0" u="none" strike="noStrike" cap="none" dirty="0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r  </a:t>
            </a:r>
            <a:r>
              <a:rPr lang="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 detalle las características y beneficios de su oferta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 dirty="0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Descubrir</a:t>
            </a:r>
            <a:r>
              <a:rPr lang="es" sz="16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las verdaderas objeciones y resolverlas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 b="1" i="0" u="none" strike="noStrike" cap="none" dirty="0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Desarrollar</a:t>
            </a:r>
            <a:r>
              <a:rPr lang="es" sz="1600" b="0" i="0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" sz="16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una extraordinaria habilidad comercial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6" name="Google Shape;546;p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92870" y="725889"/>
            <a:ext cx="3549154" cy="4478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551;p49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9"/>
          <p:cNvSpPr txBox="1"/>
          <p:nvPr/>
        </p:nvSpPr>
        <p:spPr>
          <a:xfrm>
            <a:off x="4509277" y="1064599"/>
            <a:ext cx="2538515" cy="49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sz="1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3" name="Google Shape;553;p49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-2079319" y="1584867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49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33966" y="219423"/>
            <a:ext cx="2070340" cy="116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49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840000">
            <a:off x="7083880" y="2557692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49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240000">
            <a:off x="-3607039" y="-3259749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9"/>
          <p:cNvPicPr preferRelativeResize="0"/>
          <p:nvPr/>
        </p:nvPicPr>
        <p:blipFill rotWithShape="1">
          <a:blip r:embed="rId7">
            <a:alphaModFix/>
          </a:blip>
          <a:srcRect l="5443"/>
          <a:stretch/>
        </p:blipFill>
        <p:spPr>
          <a:xfrm flipH="1">
            <a:off x="-74321" y="2025621"/>
            <a:ext cx="4941751" cy="312948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49"/>
          <p:cNvSpPr txBox="1"/>
          <p:nvPr/>
        </p:nvSpPr>
        <p:spPr>
          <a:xfrm>
            <a:off x="167311" y="179878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9" name="Google Shape;559;p49"/>
          <p:cNvSpPr txBox="1"/>
          <p:nvPr/>
        </p:nvSpPr>
        <p:spPr>
          <a:xfrm>
            <a:off x="3063426" y="1467364"/>
            <a:ext cx="6080574" cy="14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" sz="4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¿Qué buscan los </a:t>
            </a:r>
            <a:endParaRPr sz="48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0" name="Google Shape;560;p49"/>
          <p:cNvSpPr txBox="1"/>
          <p:nvPr/>
        </p:nvSpPr>
        <p:spPr>
          <a:xfrm>
            <a:off x="3234882" y="2315643"/>
            <a:ext cx="391806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1" i="0" u="none" strike="noStrike" cap="none">
                <a:solidFill>
                  <a:srgbClr val="FF20F2"/>
                </a:solidFill>
                <a:latin typeface="Montserrat"/>
                <a:ea typeface="Montserrat"/>
                <a:cs typeface="Montserrat"/>
                <a:sym typeface="Montserrat"/>
              </a:rPr>
              <a:t>aspirantes?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50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50"/>
          <p:cNvSpPr txBox="1"/>
          <p:nvPr/>
        </p:nvSpPr>
        <p:spPr>
          <a:xfrm>
            <a:off x="4509277" y="1064599"/>
            <a:ext cx="2538515" cy="49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sz="1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7" name="Google Shape;567;p50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6618194" y="-3538148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0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0756" y="4455066"/>
            <a:ext cx="926093" cy="52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0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840000">
            <a:off x="-2656364" y="2362902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0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240000">
            <a:off x="-3417063" y="-2890939"/>
            <a:ext cx="4372274" cy="5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50"/>
          <p:cNvSpPr txBox="1"/>
          <p:nvPr/>
        </p:nvSpPr>
        <p:spPr>
          <a:xfrm>
            <a:off x="237662" y="272245"/>
            <a:ext cx="1236431" cy="8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72" name="Google Shape;572;p50"/>
          <p:cNvGrpSpPr/>
          <p:nvPr/>
        </p:nvGrpSpPr>
        <p:grpSpPr>
          <a:xfrm>
            <a:off x="1806950" y="347145"/>
            <a:ext cx="5332271" cy="4449209"/>
            <a:chOff x="1580828" y="347145"/>
            <a:chExt cx="5332271" cy="4449209"/>
          </a:xfrm>
        </p:grpSpPr>
        <p:sp>
          <p:nvSpPr>
            <p:cNvPr id="573" name="Google Shape;573;p50"/>
            <p:cNvSpPr/>
            <p:nvPr/>
          </p:nvSpPr>
          <p:spPr>
            <a:xfrm>
              <a:off x="1580828" y="3723948"/>
              <a:ext cx="5332271" cy="334082"/>
            </a:xfrm>
            <a:custGeom>
              <a:avLst/>
              <a:gdLst/>
              <a:ahLst/>
              <a:cxnLst/>
              <a:rect l="l" t="t" r="r" b="b"/>
              <a:pathLst>
                <a:path w="4931224" h="304200" extrusionOk="0">
                  <a:moveTo>
                    <a:pt x="0" y="50701"/>
                  </a:moveTo>
                  <a:cubicBezTo>
                    <a:pt x="0" y="22700"/>
                    <a:pt x="22700" y="0"/>
                    <a:pt x="50701" y="0"/>
                  </a:cubicBezTo>
                  <a:lnTo>
                    <a:pt x="4880523" y="0"/>
                  </a:lnTo>
                  <a:cubicBezTo>
                    <a:pt x="4908524" y="0"/>
                    <a:pt x="4931224" y="22700"/>
                    <a:pt x="4931224" y="50701"/>
                  </a:cubicBezTo>
                  <a:lnTo>
                    <a:pt x="4931224" y="253499"/>
                  </a:lnTo>
                  <a:cubicBezTo>
                    <a:pt x="4931224" y="281500"/>
                    <a:pt x="4908524" y="304200"/>
                    <a:pt x="4880523" y="304200"/>
                  </a:cubicBezTo>
                  <a:lnTo>
                    <a:pt x="50701" y="304200"/>
                  </a:lnTo>
                  <a:cubicBezTo>
                    <a:pt x="22700" y="304200"/>
                    <a:pt x="0" y="281500"/>
                    <a:pt x="0" y="253499"/>
                  </a:cubicBezTo>
                  <a:lnTo>
                    <a:pt x="0" y="50701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spcFirstLastPara="1" wrap="square" lIns="64375" tIns="64375" rIns="64375" bIns="64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s" sz="1300" b="0" i="0" u="none" strike="noStrike" cap="non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10. Actividades Extracurriculares</a:t>
              </a:r>
              <a:endParaRPr/>
            </a:p>
          </p:txBody>
        </p:sp>
        <p:grpSp>
          <p:nvGrpSpPr>
            <p:cNvPr id="574" name="Google Shape;574;p50"/>
            <p:cNvGrpSpPr/>
            <p:nvPr/>
          </p:nvGrpSpPr>
          <p:grpSpPr>
            <a:xfrm>
              <a:off x="1580828" y="347145"/>
              <a:ext cx="5332271" cy="4449209"/>
              <a:chOff x="1580828" y="347145"/>
              <a:chExt cx="5332271" cy="4449209"/>
            </a:xfrm>
          </p:grpSpPr>
          <p:sp>
            <p:nvSpPr>
              <p:cNvPr id="575" name="Google Shape;575;p50"/>
              <p:cNvSpPr/>
              <p:nvPr/>
            </p:nvSpPr>
            <p:spPr>
              <a:xfrm>
                <a:off x="1580828" y="347145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1. Seguridad en la escuela</a:t>
                </a:r>
                <a:endParaRPr/>
              </a:p>
            </p:txBody>
          </p:sp>
          <p:sp>
            <p:nvSpPr>
              <p:cNvPr id="576" name="Google Shape;576;p50"/>
              <p:cNvSpPr/>
              <p:nvPr/>
            </p:nvSpPr>
            <p:spPr>
              <a:xfrm>
                <a:off x="1580828" y="722345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2. Calidad Académica</a:t>
                </a:r>
                <a:endParaRPr/>
              </a:p>
            </p:txBody>
          </p:sp>
          <p:sp>
            <p:nvSpPr>
              <p:cNvPr id="577" name="Google Shape;577;p50"/>
              <p:cNvSpPr/>
              <p:nvPr/>
            </p:nvSpPr>
            <p:spPr>
              <a:xfrm>
                <a:off x="1580828" y="1097545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3. Maestros que imparten clases</a:t>
                </a:r>
                <a:endParaRPr/>
              </a:p>
            </p:txBody>
          </p:sp>
          <p:sp>
            <p:nvSpPr>
              <p:cNvPr id="578" name="Google Shape;578;p50"/>
              <p:cNvSpPr/>
              <p:nvPr/>
            </p:nvSpPr>
            <p:spPr>
              <a:xfrm>
                <a:off x="1580828" y="1472745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4. Instalaciones</a:t>
                </a:r>
                <a:endParaRPr/>
              </a:p>
            </p:txBody>
          </p:sp>
          <p:sp>
            <p:nvSpPr>
              <p:cNvPr id="579" name="Google Shape;579;p50"/>
              <p:cNvSpPr/>
              <p:nvPr/>
            </p:nvSpPr>
            <p:spPr>
              <a:xfrm>
                <a:off x="1580828" y="1847946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5. Programas de Prevención</a:t>
                </a:r>
                <a:endParaRPr/>
              </a:p>
            </p:txBody>
          </p:sp>
          <p:sp>
            <p:nvSpPr>
              <p:cNvPr id="580" name="Google Shape;580;p50"/>
              <p:cNvSpPr/>
              <p:nvPr/>
            </p:nvSpPr>
            <p:spPr>
              <a:xfrm>
                <a:off x="1580828" y="2223146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6. Cercanía de la escuela con el hogar o trabajo</a:t>
                </a:r>
                <a:endParaRPr/>
              </a:p>
            </p:txBody>
          </p:sp>
          <p:sp>
            <p:nvSpPr>
              <p:cNvPr id="581" name="Google Shape;581;p50"/>
              <p:cNvSpPr/>
              <p:nvPr/>
            </p:nvSpPr>
            <p:spPr>
              <a:xfrm>
                <a:off x="1580828" y="2598346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7 Becas y Promociones</a:t>
                </a:r>
                <a:endParaRPr/>
              </a:p>
            </p:txBody>
          </p:sp>
          <p:sp>
            <p:nvSpPr>
              <p:cNvPr id="582" name="Google Shape;582;p50"/>
              <p:cNvSpPr/>
              <p:nvPr/>
            </p:nvSpPr>
            <p:spPr>
              <a:xfrm>
                <a:off x="1580828" y="2973547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8 Resultados de la escuela en pruebas </a:t>
                </a:r>
                <a:endParaRPr/>
              </a:p>
            </p:txBody>
          </p:sp>
          <p:sp>
            <p:nvSpPr>
              <p:cNvPr id="583" name="Google Shape;583;p50"/>
              <p:cNvSpPr/>
              <p:nvPr/>
            </p:nvSpPr>
            <p:spPr>
              <a:xfrm>
                <a:off x="1580828" y="3348747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9. Programa de Idioma</a:t>
                </a:r>
                <a:endParaRPr/>
              </a:p>
            </p:txBody>
          </p:sp>
          <p:sp>
            <p:nvSpPr>
              <p:cNvPr id="584" name="Google Shape;584;p50"/>
              <p:cNvSpPr/>
              <p:nvPr/>
            </p:nvSpPr>
            <p:spPr>
              <a:xfrm>
                <a:off x="1580828" y="4099148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11. Buen ambiente</a:t>
                </a:r>
                <a:endParaRPr/>
              </a:p>
            </p:txBody>
          </p:sp>
          <p:sp>
            <p:nvSpPr>
              <p:cNvPr id="585" name="Google Shape;585;p50"/>
              <p:cNvSpPr/>
              <p:nvPr/>
            </p:nvSpPr>
            <p:spPr>
              <a:xfrm>
                <a:off x="1580828" y="4462272"/>
                <a:ext cx="5332271" cy="334082"/>
              </a:xfrm>
              <a:custGeom>
                <a:avLst/>
                <a:gdLst/>
                <a:ahLst/>
                <a:cxnLst/>
                <a:rect l="l" t="t" r="r" b="b"/>
                <a:pathLst>
                  <a:path w="4931224" h="304200" extrusionOk="0">
                    <a:moveTo>
                      <a:pt x="0" y="50701"/>
                    </a:moveTo>
                    <a:cubicBezTo>
                      <a:pt x="0" y="22700"/>
                      <a:pt x="22700" y="0"/>
                      <a:pt x="50701" y="0"/>
                    </a:cubicBezTo>
                    <a:lnTo>
                      <a:pt x="4880523" y="0"/>
                    </a:lnTo>
                    <a:cubicBezTo>
                      <a:pt x="4908524" y="0"/>
                      <a:pt x="4931224" y="22700"/>
                      <a:pt x="4931224" y="50701"/>
                    </a:cubicBezTo>
                    <a:lnTo>
                      <a:pt x="4931224" y="253499"/>
                    </a:lnTo>
                    <a:cubicBezTo>
                      <a:pt x="4931224" y="281500"/>
                      <a:pt x="4908524" y="304200"/>
                      <a:pt x="4880523" y="304200"/>
                    </a:cubicBezTo>
                    <a:lnTo>
                      <a:pt x="50701" y="304200"/>
                    </a:lnTo>
                    <a:cubicBezTo>
                      <a:pt x="22700" y="304200"/>
                      <a:pt x="0" y="281500"/>
                      <a:pt x="0" y="253499"/>
                    </a:cubicBezTo>
                    <a:lnTo>
                      <a:pt x="0" y="50701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64375" tIns="64375" rIns="64375" bIns="64375" anchor="ctr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lang="es" sz="1300" b="0" i="0" u="none" strike="noStrike" cap="none">
                    <a:solidFill>
                      <a:schemeClr val="lt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12. Uso de la Tecnología</a:t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51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51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-1333966" y="601863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51"/>
          <p:cNvPicPr preferRelativeResize="0"/>
          <p:nvPr/>
        </p:nvPicPr>
        <p:blipFill rotWithShape="1">
          <a:blip r:embed="rId5">
            <a:alphaModFix/>
          </a:blip>
          <a:srcRect r="36223"/>
          <a:stretch/>
        </p:blipFill>
        <p:spPr>
          <a:xfrm>
            <a:off x="-320174" y="1114425"/>
            <a:ext cx="3959857" cy="4139293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Google Shape;593;p51"/>
          <p:cNvSpPr txBox="1"/>
          <p:nvPr/>
        </p:nvSpPr>
        <p:spPr>
          <a:xfrm>
            <a:off x="167312" y="179879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4" name="Google Shape;594;p51" descr="Text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68342" y="253328"/>
            <a:ext cx="2070340" cy="1167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1" descr="Forma, Círculo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6840000">
            <a:off x="6882228" y="2373996"/>
            <a:ext cx="4372274" cy="5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1"/>
          <p:cNvSpPr/>
          <p:nvPr/>
        </p:nvSpPr>
        <p:spPr>
          <a:xfrm>
            <a:off x="2999902" y="920134"/>
            <a:ext cx="2630855" cy="2378450"/>
          </a:xfrm>
          <a:prstGeom prst="flowChartMagneticTape">
            <a:avLst/>
          </a:prstGeom>
          <a:solidFill>
            <a:srgbClr val="BD2AB5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“Lo que más me importa es la calidad académica”</a:t>
            </a:r>
            <a:endParaRPr sz="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97" name="Google Shape;597;p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33667" y="1571072"/>
            <a:ext cx="3611036" cy="3767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" name="Google Shape;602;p52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" y="20062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52" descr="Text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8643" y="4382111"/>
            <a:ext cx="1301464" cy="73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52" descr="Forma, Círcu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840000">
            <a:off x="8106846" y="-1688467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00783" y="1551044"/>
            <a:ext cx="3736736" cy="3769107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52"/>
          <p:cNvSpPr/>
          <p:nvPr/>
        </p:nvSpPr>
        <p:spPr>
          <a:xfrm>
            <a:off x="1620161" y="254525"/>
            <a:ext cx="3460885" cy="2862748"/>
          </a:xfrm>
          <a:prstGeom prst="flowChartMagneticTape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" sz="12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“Quiero que el plan de estudios este actualizado de acuerdo a las necesidades y habilidades de los niños, tambien me gustaria que los maestros que impartan clases tengan experiencia profesional en las materias que imparten y por último que el programa incluya práctica en escenarios reales.”</a:t>
            </a:r>
            <a:endParaRPr sz="12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53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53"/>
          <p:cNvSpPr txBox="1"/>
          <p:nvPr/>
        </p:nvSpPr>
        <p:spPr>
          <a:xfrm>
            <a:off x="4550843" y="1324374"/>
            <a:ext cx="2538515" cy="49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sz="1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3" name="Google Shape;613;p53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-2160326" y="2414268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3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1989" y="235155"/>
            <a:ext cx="909235" cy="512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53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240000">
            <a:off x="-3607039" y="-3259749"/>
            <a:ext cx="4372274" cy="5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53"/>
          <p:cNvSpPr txBox="1"/>
          <p:nvPr/>
        </p:nvSpPr>
        <p:spPr>
          <a:xfrm>
            <a:off x="167312" y="179879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7" name="Google Shape;617;p53"/>
          <p:cNvSpPr/>
          <p:nvPr/>
        </p:nvSpPr>
        <p:spPr>
          <a:xfrm>
            <a:off x="2103464" y="747847"/>
            <a:ext cx="3066687" cy="2486513"/>
          </a:xfrm>
          <a:prstGeom prst="flowChartMagneticTape">
            <a:avLst/>
          </a:prstGeom>
          <a:solidFill>
            <a:srgbClr val="516CC1"/>
          </a:solidFill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RECUERDA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5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 PUEDES DECIRLE A UN PROSPECTO COMO AYUDARLO SIN ANTES SABER EL TIPO DE AYUDA QUE NECESITA</a:t>
            </a:r>
            <a:endParaRPr sz="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8" name="Google Shape;618;p5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89215" y="1791968"/>
            <a:ext cx="3554786" cy="3517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" name="Google Shape;623;p54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54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40000">
            <a:off x="8106846" y="-1688467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54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43" y="4382111"/>
            <a:ext cx="1301464" cy="733859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4"/>
          <p:cNvSpPr txBox="1"/>
          <p:nvPr/>
        </p:nvSpPr>
        <p:spPr>
          <a:xfrm rot="-5400000">
            <a:off x="-49974" y="1791016"/>
            <a:ext cx="3286064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RETO</a:t>
            </a:r>
            <a:endParaRPr/>
          </a:p>
        </p:txBody>
      </p:sp>
      <p:sp>
        <p:nvSpPr>
          <p:cNvPr id="627" name="Google Shape;627;p54"/>
          <p:cNvSpPr txBox="1"/>
          <p:nvPr/>
        </p:nvSpPr>
        <p:spPr>
          <a:xfrm>
            <a:off x="2525582" y="1246205"/>
            <a:ext cx="4823853" cy="1050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 b="1" i="1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Que nos </a:t>
            </a:r>
            <a:r>
              <a:rPr lang="es" sz="3300" b="1" i="1" u="none" strike="noStrike" cap="none" dirty="0">
                <a:solidFill>
                  <a:srgbClr val="3374B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conozcan</a:t>
            </a:r>
            <a:r>
              <a:rPr lang="es" sz="3300" b="1" i="1" u="none" strike="noStrike" cap="none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300" b="1" i="1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nos</a:t>
            </a:r>
            <a:r>
              <a:rPr lang="es" sz="3300" b="1" i="1" u="none" strike="noStrike" cap="none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s" sz="3300" b="1" i="1" u="none" strike="noStrike" cap="none" dirty="0">
                <a:solidFill>
                  <a:srgbClr val="3374B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elijan</a:t>
            </a:r>
            <a:r>
              <a:rPr lang="es" sz="3300" b="1" i="1" u="none" strike="noStrike" cap="none" dirty="0">
                <a:solidFill>
                  <a:srgbClr val="59595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s" sz="3300" b="1" i="1" u="none" strike="noStrike" cap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y nos </a:t>
            </a:r>
            <a:r>
              <a:rPr lang="es" sz="3300" b="1" i="1" u="none" strike="noStrike" cap="none" dirty="0">
                <a:solidFill>
                  <a:srgbClr val="3374BF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recomienden</a:t>
            </a:r>
            <a:endParaRPr sz="3300" b="1" i="1" u="none" strike="noStrike" cap="none" dirty="0">
              <a:solidFill>
                <a:srgbClr val="3374B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628" name="Google Shape;628;p54"/>
          <p:cNvSpPr txBox="1"/>
          <p:nvPr/>
        </p:nvSpPr>
        <p:spPr>
          <a:xfrm>
            <a:off x="2218373" y="2945278"/>
            <a:ext cx="543827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100" b="1" i="0" u="none" strike="noStrike" cap="none">
                <a:solidFill>
                  <a:srgbClr val="0070C0"/>
                </a:solidFill>
                <a:latin typeface="Montserrat"/>
                <a:ea typeface="Montserrat"/>
                <a:cs typeface="Montserrat"/>
                <a:sym typeface="Montserrat"/>
              </a:rPr>
              <a:t>Posicionamiento</a:t>
            </a:r>
            <a:r>
              <a:rPr lang="es" sz="2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/ </a:t>
            </a:r>
            <a:r>
              <a:rPr lang="es" sz="2100" b="1" i="0" u="none" strike="noStrike" cap="none">
                <a:solidFill>
                  <a:srgbClr val="DD62E7"/>
                </a:solidFill>
                <a:latin typeface="Montserrat"/>
                <a:ea typeface="Montserrat"/>
                <a:cs typeface="Montserrat"/>
                <a:sym typeface="Montserrat"/>
              </a:rPr>
              <a:t>Venta</a:t>
            </a:r>
            <a:r>
              <a:rPr lang="es" sz="21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" sz="21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/</a:t>
            </a:r>
            <a:r>
              <a:rPr lang="es" sz="21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" sz="2100" b="1" i="0" u="none" strike="noStrike" cap="none">
                <a:solidFill>
                  <a:srgbClr val="B4ACD3"/>
                </a:solidFill>
                <a:latin typeface="Montserrat"/>
                <a:ea typeface="Montserrat"/>
                <a:cs typeface="Montserrat"/>
                <a:sym typeface="Montserrat"/>
              </a:rPr>
              <a:t>Servicio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55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55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-1434685" y="1422373"/>
            <a:ext cx="4537310" cy="5019619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55"/>
          <p:cNvSpPr txBox="1"/>
          <p:nvPr/>
        </p:nvSpPr>
        <p:spPr>
          <a:xfrm>
            <a:off x="253037" y="316082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6" name="Google Shape;636;p55"/>
          <p:cNvSpPr txBox="1"/>
          <p:nvPr/>
        </p:nvSpPr>
        <p:spPr>
          <a:xfrm>
            <a:off x="2060496" y="1548747"/>
            <a:ext cx="4910661" cy="1177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¡</a:t>
            </a:r>
            <a:r>
              <a:rPr lang="es" sz="7200" b="1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GRACIAS</a:t>
            </a:r>
            <a:r>
              <a:rPr lang="es" sz="7200" b="0" i="0" u="none" strike="noStrike" cap="none">
                <a:solidFill>
                  <a:schemeClr val="lt1"/>
                </a:solidFill>
                <a:latin typeface="Righteous"/>
                <a:ea typeface="Righteous"/>
                <a:cs typeface="Righteous"/>
                <a:sym typeface="Righteous"/>
              </a:rPr>
              <a:t>!</a:t>
            </a:r>
            <a:endParaRPr sz="7200" b="1" i="0" u="none" strike="noStrike" cap="none">
              <a:solidFill>
                <a:schemeClr val="lt1"/>
              </a:solidFill>
              <a:latin typeface="Righteous"/>
              <a:ea typeface="Righteous"/>
              <a:cs typeface="Righteous"/>
              <a:sym typeface="Righteous"/>
            </a:endParaRPr>
          </a:p>
        </p:txBody>
      </p:sp>
      <p:pic>
        <p:nvPicPr>
          <p:cNvPr id="637" name="Google Shape;637;p55" descr="Forma, Círcul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840000">
            <a:off x="6496516" y="2529139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55" descr="Text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23507" y="261620"/>
            <a:ext cx="2070340" cy="1167406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55"/>
          <p:cNvSpPr/>
          <p:nvPr/>
        </p:nvSpPr>
        <p:spPr>
          <a:xfrm>
            <a:off x="3993103" y="4135800"/>
            <a:ext cx="13856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640" name="Google Shape;640;p55"/>
          <p:cNvGrpSpPr/>
          <p:nvPr/>
        </p:nvGrpSpPr>
        <p:grpSpPr>
          <a:xfrm>
            <a:off x="3164576" y="2506097"/>
            <a:ext cx="3498447" cy="1269578"/>
            <a:chOff x="3346941" y="2403552"/>
            <a:chExt cx="3498447" cy="1269578"/>
          </a:xfrm>
        </p:grpSpPr>
        <p:sp>
          <p:nvSpPr>
            <p:cNvPr id="641" name="Google Shape;641;p55"/>
            <p:cNvSpPr txBox="1"/>
            <p:nvPr/>
          </p:nvSpPr>
          <p:spPr>
            <a:xfrm>
              <a:off x="3346941" y="2403552"/>
              <a:ext cx="3498447" cy="12695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2400" b="1" i="0" u="none" strike="noStrike" cap="none">
                  <a:solidFill>
                    <a:srgbClr val="4BF5E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RAFA AGÜERO</a:t>
              </a:r>
              <a:br>
                <a:rPr lang="es" sz="2400" b="1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</a:br>
              <a:r>
                <a:rPr lang="es" sz="1050" b="1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MARKETING EDUCATIVO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50" b="1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55 51029558</a:t>
              </a: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   </a:t>
              </a:r>
              <a:r>
                <a:rPr lang="es" sz="1050" b="1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Rafael Agüero Meixueiro   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050" b="1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www.kptamarketingeducativo.com</a:t>
              </a:r>
              <a:br>
                <a:rPr lang="es"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</a:br>
              <a:r>
                <a:rPr lang="es" sz="800" b="1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WWW.</a:t>
              </a:r>
              <a:r>
                <a:rPr lang="es" sz="1050" b="1" i="0" u="none" strike="noStrike" cap="non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congresodemarketingeducativo.com</a:t>
              </a:r>
              <a:endParaRPr/>
            </a:p>
          </p:txBody>
        </p:sp>
        <p:pic>
          <p:nvPicPr>
            <p:cNvPr id="642" name="Google Shape;642;p5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43272" y="3139228"/>
              <a:ext cx="154066" cy="15406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43" name="Google Shape;643;p55"/>
          <p:cNvPicPr preferRelativeResize="0"/>
          <p:nvPr/>
        </p:nvPicPr>
        <p:blipFill rotWithShape="1">
          <a:blip r:embed="rId8">
            <a:alphaModFix/>
          </a:blip>
          <a:srcRect l="20818" t="5983" r="51862" b="35692"/>
          <a:stretch/>
        </p:blipFill>
        <p:spPr>
          <a:xfrm>
            <a:off x="6117753" y="1302025"/>
            <a:ext cx="3220056" cy="38669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1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1"/>
          <p:cNvSpPr txBox="1"/>
          <p:nvPr/>
        </p:nvSpPr>
        <p:spPr>
          <a:xfrm>
            <a:off x="4509278" y="1064600"/>
            <a:ext cx="2538515" cy="491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sz="100" b="1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31" descr="Logotip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140000">
            <a:off x="6618194" y="-3538148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31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0757" y="4455066"/>
            <a:ext cx="926093" cy="522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31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840000">
            <a:off x="-2656364" y="2362902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1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240000">
            <a:off x="-3417063" y="-2890939"/>
            <a:ext cx="4372274" cy="5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31"/>
          <p:cNvSpPr txBox="1"/>
          <p:nvPr/>
        </p:nvSpPr>
        <p:spPr>
          <a:xfrm>
            <a:off x="237663" y="272245"/>
            <a:ext cx="1236431" cy="80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1"/>
          <p:cNvSpPr txBox="1"/>
          <p:nvPr/>
        </p:nvSpPr>
        <p:spPr>
          <a:xfrm>
            <a:off x="3405886" y="2214351"/>
            <a:ext cx="4207488" cy="128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noAutofit/>
          </a:bodyPr>
          <a:lstStyle/>
          <a:p>
            <a:pPr marL="82152" marR="0" lvl="0" indent="0" algn="l" rtl="0">
              <a:lnSpc>
                <a:spcPct val="100000"/>
              </a:lnSpc>
              <a:spcBef>
                <a:spcPts val="281"/>
              </a:spcBef>
              <a:spcAft>
                <a:spcPts val="0"/>
              </a:spcAft>
              <a:buNone/>
            </a:pPr>
            <a:r>
              <a:rPr lang="es" sz="2000" b="0" i="0" u="none" strike="noStrike" cap="none" dirty="0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Compartir </a:t>
            </a:r>
            <a:r>
              <a:rPr lang="es" sz="2000" b="1" i="0" u="none" strike="noStrike" cap="none" dirty="0">
                <a:solidFill>
                  <a:srgbClr val="FF20F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contenido </a:t>
            </a:r>
            <a:r>
              <a:rPr lang="es" sz="2000" b="1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que nos ayude a ejercer de mejor forma nuestro</a:t>
            </a:r>
            <a:r>
              <a:rPr lang="es" sz="2000" b="1" i="0" u="none" strike="noStrike" cap="none" dirty="0">
                <a:solidFill>
                  <a:srgbClr val="FF20F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liderazgo </a:t>
            </a:r>
            <a:r>
              <a:rPr lang="es" sz="2000" b="1" i="0" u="none" strike="noStrike" cap="none" dirty="0">
                <a:solidFill>
                  <a:schemeClr val="bg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para el crecimiento sostenido de nuestra institución.</a:t>
            </a:r>
            <a:endParaRPr sz="1800" b="0" i="0" u="none" strike="noStrike" cap="none" dirty="0">
              <a:solidFill>
                <a:schemeClr val="bg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92" name="Google Shape;92;p31"/>
          <p:cNvSpPr txBox="1"/>
          <p:nvPr/>
        </p:nvSpPr>
        <p:spPr>
          <a:xfrm>
            <a:off x="1778370" y="1553808"/>
            <a:ext cx="2883082" cy="501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b="1" i="0" u="none" strike="noStrike" cap="none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Propósito</a:t>
            </a:r>
            <a:endParaRPr sz="3600" b="1" i="0" u="none" strike="noStrike" cap="none">
              <a:solidFill>
                <a:srgbClr val="E82A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0" descr="Logotipo, nombre de la empresa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5404" y="648058"/>
            <a:ext cx="555494" cy="302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5404" y="91574"/>
            <a:ext cx="555494" cy="556484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0"/>
          <p:cNvSpPr txBox="1"/>
          <p:nvPr/>
        </p:nvSpPr>
        <p:spPr>
          <a:xfrm>
            <a:off x="539262" y="1735015"/>
            <a:ext cx="1847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0" name="Google Shape;230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18930" y="-155526"/>
            <a:ext cx="1115358" cy="111535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D4C9B20E-ADC4-6C92-741A-464BD4133E83}"/>
              </a:ext>
            </a:extLst>
          </p:cNvPr>
          <p:cNvSpPr/>
          <p:nvPr/>
        </p:nvSpPr>
        <p:spPr>
          <a:xfrm>
            <a:off x="-2041690" y="-857572"/>
            <a:ext cx="18288000" cy="9867900"/>
          </a:xfrm>
          <a:custGeom>
            <a:avLst/>
            <a:gdLst/>
            <a:ahLst/>
            <a:cxnLst/>
            <a:rect l="l" t="t" r="r" b="b"/>
            <a:pathLst>
              <a:path w="6408964" h="6413471">
                <a:moveTo>
                  <a:pt x="0" y="0"/>
                </a:moveTo>
                <a:lnTo>
                  <a:pt x="6408964" y="0"/>
                </a:lnTo>
                <a:lnTo>
                  <a:pt x="6408964" y="6413470"/>
                </a:lnTo>
                <a:lnTo>
                  <a:pt x="0" y="64134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18251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231" name="Google Shape;231;p10"/>
          <p:cNvGrpSpPr/>
          <p:nvPr/>
        </p:nvGrpSpPr>
        <p:grpSpPr>
          <a:xfrm>
            <a:off x="1646120" y="648058"/>
            <a:ext cx="5833203" cy="4252188"/>
            <a:chOff x="1646120" y="648058"/>
            <a:chExt cx="5833203" cy="4252188"/>
          </a:xfrm>
          <a:solidFill>
            <a:srgbClr val="313609"/>
          </a:solidFill>
        </p:grpSpPr>
        <p:sp>
          <p:nvSpPr>
            <p:cNvPr id="232" name="Google Shape;232;p10"/>
            <p:cNvSpPr/>
            <p:nvPr/>
          </p:nvSpPr>
          <p:spPr>
            <a:xfrm>
              <a:off x="1646120" y="648058"/>
              <a:ext cx="5833203" cy="4252188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33" name="Google Shape;233;p1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041690" y="907673"/>
              <a:ext cx="4849606" cy="3627835"/>
            </a:xfrm>
            <a:prstGeom prst="rect">
              <a:avLst/>
            </a:prstGeom>
            <a:grpFill/>
            <a:ln>
              <a:noFill/>
            </a:ln>
          </p:spPr>
        </p:pic>
      </p:grpSp>
      <p:pic>
        <p:nvPicPr>
          <p:cNvPr id="9" name="Audio Recording 26 ago 2024 21:04:44">
            <a:hlinkClick r:id="" action="ppaction://media"/>
            <a:extLst>
              <a:ext uri="{FF2B5EF4-FFF2-40B4-BE49-F238E27FC236}">
                <a16:creationId xmlns:a16="http://schemas.microsoft.com/office/drawing/2014/main" id="{C64E9633-2374-4F44-743C-A58C207B1D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70655" y="6548887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AB175336-14EC-D286-FF9D-780EF1C60369}"/>
              </a:ext>
            </a:extLst>
          </p:cNvPr>
          <p:cNvSpPr/>
          <p:nvPr/>
        </p:nvSpPr>
        <p:spPr>
          <a:xfrm>
            <a:off x="-2903239" y="-1494253"/>
            <a:ext cx="18288000" cy="9867900"/>
          </a:xfrm>
          <a:custGeom>
            <a:avLst/>
            <a:gdLst/>
            <a:ahLst/>
            <a:cxnLst/>
            <a:rect l="l" t="t" r="r" b="b"/>
            <a:pathLst>
              <a:path w="6408964" h="6413471">
                <a:moveTo>
                  <a:pt x="0" y="0"/>
                </a:moveTo>
                <a:lnTo>
                  <a:pt x="6408964" y="0"/>
                </a:lnTo>
                <a:lnTo>
                  <a:pt x="6408964" y="6413470"/>
                </a:lnTo>
                <a:lnTo>
                  <a:pt x="0" y="641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8251"/>
            </a:stretch>
          </a:blipFill>
        </p:spPr>
        <p:txBody>
          <a:bodyPr/>
          <a:lstStyle/>
          <a:p>
            <a:endParaRPr lang="es-MX"/>
          </a:p>
        </p:txBody>
      </p:sp>
      <p:pic>
        <p:nvPicPr>
          <p:cNvPr id="98" name="Google Shape;98;p32" descr="Forma, Círcul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6840000">
            <a:off x="8106846" y="-1688467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2" descr="Text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8643" y="4382111"/>
            <a:ext cx="1301464" cy="7338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38;p11">
            <a:extLst>
              <a:ext uri="{FF2B5EF4-FFF2-40B4-BE49-F238E27FC236}">
                <a16:creationId xmlns:a16="http://schemas.microsoft.com/office/drawing/2014/main" id="{2A45FF07-DD1C-5935-0430-8A54EB411B56}"/>
              </a:ext>
            </a:extLst>
          </p:cNvPr>
          <p:cNvSpPr/>
          <p:nvPr/>
        </p:nvSpPr>
        <p:spPr>
          <a:xfrm>
            <a:off x="2544839" y="950169"/>
            <a:ext cx="4547250" cy="737346"/>
          </a:xfrm>
          <a:prstGeom prst="rect">
            <a:avLst/>
          </a:prstGeom>
          <a:solidFill>
            <a:srgbClr val="101010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s-MX" sz="48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LA MISIÓN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239;p11">
            <a:extLst>
              <a:ext uri="{FF2B5EF4-FFF2-40B4-BE49-F238E27FC236}">
                <a16:creationId xmlns:a16="http://schemas.microsoft.com/office/drawing/2014/main" id="{DF478AED-0524-9D08-8F14-09FED33396F2}"/>
              </a:ext>
            </a:extLst>
          </p:cNvPr>
          <p:cNvSpPr/>
          <p:nvPr/>
        </p:nvSpPr>
        <p:spPr>
          <a:xfrm>
            <a:off x="2544839" y="1976460"/>
            <a:ext cx="4547250" cy="737346"/>
          </a:xfrm>
          <a:prstGeom prst="rect">
            <a:avLst/>
          </a:prstGeom>
          <a:solidFill>
            <a:srgbClr val="948A54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MX" sz="4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 EQUIPO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40;p11">
            <a:extLst>
              <a:ext uri="{FF2B5EF4-FFF2-40B4-BE49-F238E27FC236}">
                <a16:creationId xmlns:a16="http://schemas.microsoft.com/office/drawing/2014/main" id="{36510254-22C7-9454-9DAD-BDA645451F4E}"/>
              </a:ext>
            </a:extLst>
          </p:cNvPr>
          <p:cNvSpPr/>
          <p:nvPr/>
        </p:nvSpPr>
        <p:spPr>
          <a:xfrm>
            <a:off x="2615309" y="3071024"/>
            <a:ext cx="4547250" cy="737346"/>
          </a:xfrm>
          <a:prstGeom prst="rect">
            <a:avLst/>
          </a:prstGeom>
          <a:solidFill>
            <a:srgbClr val="91A000"/>
          </a:solidFill>
          <a:ln>
            <a:noFill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-MX" sz="4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 INDIVIDUO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90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AB175336-14EC-D286-FF9D-780EF1C60369}"/>
              </a:ext>
            </a:extLst>
          </p:cNvPr>
          <p:cNvSpPr/>
          <p:nvPr/>
        </p:nvSpPr>
        <p:spPr>
          <a:xfrm>
            <a:off x="-2903239" y="-1494253"/>
            <a:ext cx="18288000" cy="9867900"/>
          </a:xfrm>
          <a:custGeom>
            <a:avLst/>
            <a:gdLst/>
            <a:ahLst/>
            <a:cxnLst/>
            <a:rect l="l" t="t" r="r" b="b"/>
            <a:pathLst>
              <a:path w="6408964" h="6413471">
                <a:moveTo>
                  <a:pt x="0" y="0"/>
                </a:moveTo>
                <a:lnTo>
                  <a:pt x="6408964" y="0"/>
                </a:lnTo>
                <a:lnTo>
                  <a:pt x="6408964" y="6413470"/>
                </a:lnTo>
                <a:lnTo>
                  <a:pt x="0" y="64134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825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98E00297-BD38-6E81-A156-E0828B79A920}"/>
              </a:ext>
            </a:extLst>
          </p:cNvPr>
          <p:cNvSpPr/>
          <p:nvPr/>
        </p:nvSpPr>
        <p:spPr>
          <a:xfrm>
            <a:off x="3378416" y="0"/>
            <a:ext cx="5642042" cy="5143500"/>
          </a:xfrm>
          <a:prstGeom prst="rect">
            <a:avLst/>
          </a:prstGeom>
          <a:solidFill>
            <a:srgbClr val="1E150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Google Shape;250;p12">
            <a:extLst>
              <a:ext uri="{FF2B5EF4-FFF2-40B4-BE49-F238E27FC236}">
                <a16:creationId xmlns:a16="http://schemas.microsoft.com/office/drawing/2014/main" id="{105DD325-AC7B-B037-FBE0-09FC17283B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572" y="497205"/>
            <a:ext cx="3319272" cy="4149090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249;p12">
            <a:extLst>
              <a:ext uri="{FF2B5EF4-FFF2-40B4-BE49-F238E27FC236}">
                <a16:creationId xmlns:a16="http://schemas.microsoft.com/office/drawing/2014/main" id="{0B920C17-064A-89AC-BFC8-696A9A80F3B4}"/>
              </a:ext>
            </a:extLst>
          </p:cNvPr>
          <p:cNvSpPr txBox="1"/>
          <p:nvPr/>
        </p:nvSpPr>
        <p:spPr>
          <a:xfrm>
            <a:off x="3378416" y="497205"/>
            <a:ext cx="5383500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En una patrulla de combate va un pelotón de 13 militares.</a:t>
            </a:r>
            <a:endParaRPr sz="1200" b="0" i="0" u="none" strike="noStrike" cap="none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Un Comandante de patrulla es el líder y responsable de toda la </a:t>
            </a:r>
            <a:endParaRPr sz="1200" b="0" i="0" u="none" strike="noStrike" cap="none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misión, él asigna la responsabilidad a cada elemento.</a:t>
            </a:r>
            <a:endParaRPr sz="1200" b="0" i="0" u="none" strike="noStrike" cap="none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1" i="0" u="none" strike="noStrike" cap="none" dirty="0">
              <a:solidFill>
                <a:schemeClr val="accent6">
                  <a:lumMod val="50000"/>
                </a:schemeClr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MX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La Misi</a:t>
            </a:r>
            <a:r>
              <a:rPr lang="es-MX" b="1" dirty="0">
                <a:solidFill>
                  <a:schemeClr val="accent6">
                    <a:lumMod val="50000"/>
                  </a:schemeClr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ó</a:t>
            </a:r>
            <a:r>
              <a:rPr lang="es-MX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n es:  Derribar un Puente</a:t>
            </a:r>
            <a:endParaRPr sz="1200" b="1" i="0" u="none" strike="noStrike" cap="none" dirty="0">
              <a:solidFill>
                <a:schemeClr val="accent6">
                  <a:lumMod val="50000"/>
                </a:schemeClr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La Patrulla se divide en 3 equipos (escuadras)</a:t>
            </a:r>
            <a:endParaRPr sz="1200" b="0" i="0" u="none" strike="noStrike" cap="none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1.- Escuadra es el esfuerzo principal</a:t>
            </a:r>
            <a:endParaRPr sz="1200" b="0" i="0" u="none" strike="noStrike" cap="none" dirty="0">
              <a:solidFill>
                <a:schemeClr val="accent6">
                  <a:lumMod val="50000"/>
                </a:schemeClr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	</a:t>
            </a:r>
            <a:endParaRPr sz="1200" b="0" i="0" u="none" strike="noStrike" cap="none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Colocar los explosivos para derribar el puente</a:t>
            </a:r>
            <a:endParaRPr sz="1200" b="0" i="0" u="none" strike="noStrike" cap="none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2.- Escuadra de apoyo </a:t>
            </a:r>
            <a:endParaRPr sz="1200" b="0" i="0" u="none" strike="noStrike" cap="none" dirty="0">
              <a:solidFill>
                <a:schemeClr val="accent6">
                  <a:lumMod val="50000"/>
                </a:schemeClr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1" i="0" u="none" strike="noStrike" cap="none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Proteger a la escuadra que está colocando los explosivos</a:t>
            </a:r>
            <a:endParaRPr sz="1200" b="0" i="0" u="none" strike="noStrike" cap="none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0" i="0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	</a:t>
            </a:r>
            <a:endParaRPr sz="1100" b="0" i="0" u="none" strike="noStrike" cap="none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3.-Escuadra de reserva.</a:t>
            </a:r>
            <a:endParaRPr sz="1200" b="0" i="0" u="none" strike="noStrike" cap="none" dirty="0">
              <a:solidFill>
                <a:schemeClr val="accent6">
                  <a:lumMod val="50000"/>
                </a:schemeClr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	</a:t>
            </a:r>
            <a:endParaRPr sz="1200" b="0" i="0" u="none" strike="noStrike" cap="none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bg1"/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Cuida el perímetro para asegurar la zona y proteger al resto.</a:t>
            </a:r>
            <a:endParaRPr sz="1200" b="0" i="0" u="none" strike="noStrike" cap="none" dirty="0">
              <a:solidFill>
                <a:schemeClr val="bg1"/>
              </a:solidFill>
              <a:latin typeface="Montserrat" pitchFamily="2" charset="77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100" b="0" i="0" u="none" strike="noStrike" cap="none" dirty="0">
              <a:solidFill>
                <a:schemeClr val="bg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MX" sz="11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Montserrat" pitchFamily="2" charset="77"/>
                <a:ea typeface="Montserrat"/>
                <a:cs typeface="Montserrat"/>
                <a:sym typeface="Montserrat"/>
              </a:rPr>
              <a:t>SE ESPERA QUE REGRESEN CON LA MISIÓN CUMPLIDA Y CON VIDA</a:t>
            </a:r>
            <a:endParaRPr sz="1200" b="0" i="0" u="none" strike="noStrike" cap="none" dirty="0">
              <a:solidFill>
                <a:schemeClr val="accent6">
                  <a:lumMod val="50000"/>
                </a:schemeClr>
              </a:solidFill>
              <a:latin typeface="Montserrat" pitchFamily="2" charset="77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5797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gefd7431f83_0_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-3566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gefd7431f83_0_110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240000">
            <a:off x="-3507870" y="-2840521"/>
            <a:ext cx="4372274" cy="52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gefd7431f83_0_110"/>
          <p:cNvSpPr txBox="1"/>
          <p:nvPr/>
        </p:nvSpPr>
        <p:spPr>
          <a:xfrm>
            <a:off x="266481" y="599107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48" name="Google Shape;148;gefd7431f83_0_110" descr="Logotip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140000">
            <a:off x="7373205" y="-398379"/>
            <a:ext cx="4537310" cy="501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gefd7431f83_0_110" descr="Texto&#10;&#10;Descripción generada automá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143" y="4343559"/>
            <a:ext cx="1105301" cy="62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gefd7431f83_0_110"/>
          <p:cNvSpPr txBox="1"/>
          <p:nvPr/>
        </p:nvSpPr>
        <p:spPr>
          <a:xfrm>
            <a:off x="482390" y="1238565"/>
            <a:ext cx="5106820" cy="1616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25" tIns="51425" rIns="51425" bIns="5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800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TIEMPOS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7200" b="1" i="1" u="none" strike="noStrike" cap="none">
                <a:solidFill>
                  <a:srgbClr val="E82AE8"/>
                </a:solidFill>
                <a:latin typeface="Montserrat"/>
                <a:ea typeface="Montserrat"/>
                <a:cs typeface="Montserrat"/>
                <a:sym typeface="Montserrat"/>
              </a:rPr>
              <a:t>CAMBIAN</a:t>
            </a:r>
            <a:endParaRPr sz="7200" b="1" i="1" u="none" strike="noStrike" cap="none">
              <a:solidFill>
                <a:srgbClr val="E82AE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1" name="Google Shape;151;gefd7431f83_0_1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09920" y="215929"/>
            <a:ext cx="3709919" cy="55073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5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5"/>
          <p:cNvSpPr txBox="1"/>
          <p:nvPr/>
        </p:nvSpPr>
        <p:spPr>
          <a:xfrm>
            <a:off x="167312" y="179879"/>
            <a:ext cx="2123363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Congreso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directivos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b="1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sz="1200" b="1" i="0" u="none" strike="noStrike" cap="none">
              <a:solidFill>
                <a:srgbClr val="4BF5E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8" name="Google Shape;158;p35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40000">
            <a:off x="6882228" y="2373996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5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7457" y="146724"/>
            <a:ext cx="1105301" cy="623248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5"/>
          <p:cNvSpPr txBox="1"/>
          <p:nvPr/>
        </p:nvSpPr>
        <p:spPr>
          <a:xfrm rot="-5400000">
            <a:off x="-1014445" y="1665316"/>
            <a:ext cx="3502504" cy="778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El Mercado</a:t>
            </a:r>
            <a:endParaRPr sz="30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61" name="Google Shape;161;p35"/>
          <p:cNvGrpSpPr/>
          <p:nvPr/>
        </p:nvGrpSpPr>
        <p:grpSpPr>
          <a:xfrm>
            <a:off x="4273312" y="607117"/>
            <a:ext cx="3762876" cy="3486332"/>
            <a:chOff x="4039014" y="866935"/>
            <a:chExt cx="4650113" cy="4555336"/>
          </a:xfrm>
        </p:grpSpPr>
        <p:pic>
          <p:nvPicPr>
            <p:cNvPr id="162" name="Google Shape;162;p35" descr="Image result for logo kinder veracruz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401873" y="3217495"/>
              <a:ext cx="596093" cy="7376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35" descr="Image result for logo kinder sonora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9883" y="2673578"/>
              <a:ext cx="938916" cy="938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35" descr="Image result for logo primaria mapl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237696" y="1911201"/>
              <a:ext cx="1171849" cy="672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3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972845" y="4259443"/>
              <a:ext cx="868911" cy="8689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35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574510" y="4131513"/>
              <a:ext cx="960609" cy="960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35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710626" y="1734782"/>
              <a:ext cx="965247" cy="9652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35" descr="Nuestro Fundador - Página web de guadalupanotacambaro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174383" y="3629959"/>
              <a:ext cx="420693" cy="5725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35" descr="Pin en COLEGIOS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5109326" y="4368319"/>
              <a:ext cx="684944" cy="936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35" descr="PRESENTACION MONTESSORI PREESCOLAR-...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963393" y="3316095"/>
              <a:ext cx="1146176" cy="110113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35" descr="A través de los materiales y las... - Colegio México Montessori Monclova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757091" y="2404388"/>
              <a:ext cx="938916" cy="938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" name="Google Shape;172;p35" descr="Inicio - Colegio México Americano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5197054" y="2896516"/>
              <a:ext cx="871803" cy="8874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3" name="Google Shape;173;p35" descr="Colegio Cedros (@c_cedros) | Twitter"/>
            <p:cNvPicPr preferRelativeResize="0"/>
            <p:nvPr/>
          </p:nvPicPr>
          <p:blipFill rotWithShape="1">
            <a:blip r:embed="rId17">
              <a:alphaModFix/>
            </a:blip>
            <a:srcRect l="17159" t="9596" r="16253" b="9418"/>
            <a:stretch/>
          </p:blipFill>
          <p:spPr>
            <a:xfrm>
              <a:off x="6315871" y="3392599"/>
              <a:ext cx="680923" cy="8281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4" name="Google Shape;174;p35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6638799" y="2662939"/>
              <a:ext cx="972304" cy="9723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35"/>
            <p:cNvPicPr preferRelativeResize="0"/>
            <p:nvPr/>
          </p:nvPicPr>
          <p:blipFill rotWithShape="1">
            <a:blip r:embed="rId19">
              <a:alphaModFix/>
            </a:blip>
            <a:srcRect l="29095" t="15570" r="31139" b="17510"/>
            <a:stretch/>
          </p:blipFill>
          <p:spPr>
            <a:xfrm>
              <a:off x="6237629" y="1680637"/>
              <a:ext cx="577747" cy="9723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6" name="Google Shape;176;p35" descr="Image result for UGM Norte logo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232492" y="1846357"/>
              <a:ext cx="848931" cy="5156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7" name="Google Shape;177;p35" descr="Image result for logo colegio jean piaget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5646162" y="4684171"/>
              <a:ext cx="961469" cy="6770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35" descr="Image result for logo kinder veracruz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5843019" y="3573831"/>
              <a:ext cx="735290" cy="5729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9" name="Google Shape;179;p35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4039014" y="2534492"/>
              <a:ext cx="657060" cy="657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0" name="Google Shape;180;p35" descr="Image result for logo colegio prepa ibero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5153249" y="1355847"/>
              <a:ext cx="687834" cy="6878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35" descr="Image result for logo secundaria iberoamericana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333869" y="4366853"/>
              <a:ext cx="846445" cy="3399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2" name="Google Shape;182;p35" descr="Image result for logo primaria mapl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390096" y="2063601"/>
              <a:ext cx="1171849" cy="672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35" descr="Image result for la salle logo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6651711" y="5053992"/>
              <a:ext cx="893881" cy="3682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35" descr="Image result for colegio williams logo"/>
            <p:cNvPicPr preferRelativeResize="0"/>
            <p:nvPr/>
          </p:nvPicPr>
          <p:blipFill rotWithShape="1">
            <a:blip r:embed="rId27">
              <a:alphaModFix/>
            </a:blip>
            <a:srcRect l="17017" t="24359" r="24842" b="36719"/>
            <a:stretch/>
          </p:blipFill>
          <p:spPr>
            <a:xfrm>
              <a:off x="5802602" y="1354142"/>
              <a:ext cx="823626" cy="5513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35" descr="Image result for instituto regional de guaymas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 flipH="1">
              <a:off x="4131764" y="3218605"/>
              <a:ext cx="479728" cy="4797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35" descr="Image result for logo colegio buckingham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4316901" y="3803984"/>
              <a:ext cx="680928" cy="6809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35" descr="Image result for instituto americas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6060637" y="866935"/>
              <a:ext cx="931729" cy="425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88;p35" descr="Image result for instituto americas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4698755" y="3363266"/>
              <a:ext cx="535271" cy="2542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35" descr="Image result for logo prepa tec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7232855" y="3257434"/>
              <a:ext cx="1456272" cy="6007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90;p35" descr="Image result for logo unitec prepa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5926552" y="2420670"/>
              <a:ext cx="1306303" cy="6858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91;p35" descr="Image result for logo primaria winston churchill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6663791" y="3627721"/>
              <a:ext cx="747907" cy="652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92;p35" descr="Image result for logo primaria pino"/>
            <p:cNvPicPr preferRelativeResize="0"/>
            <p:nvPr/>
          </p:nvPicPr>
          <p:blipFill rotWithShape="1">
            <a:blip r:embed="rId35">
              <a:alphaModFix/>
            </a:blip>
            <a:srcRect r="38979"/>
            <a:stretch/>
          </p:blipFill>
          <p:spPr>
            <a:xfrm>
              <a:off x="4972019" y="1812473"/>
              <a:ext cx="760429" cy="7400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93;p35" descr="Image result for logo colegio vigotsky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6724248" y="1287586"/>
              <a:ext cx="527021" cy="5003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94;p35" descr="Image result for logo colegio patria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4095208" y="1396161"/>
              <a:ext cx="1013967" cy="394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95;p35" descr="Universidad del Valle de México (Lomas Verdes)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5488713" y="982814"/>
              <a:ext cx="582713" cy="3399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5" descr="Image result for logo del valle de méxico prepa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4368731" y="4748900"/>
              <a:ext cx="698927" cy="369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5" descr="Image result for logo secundaria tomas alva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6849771" y="2253986"/>
              <a:ext cx="1110430" cy="512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5" descr="Image result for logo escuela modelo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7484258" y="4145226"/>
              <a:ext cx="517486" cy="5174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35" descr="Image result for logo escuela alpes"/>
            <p:cNvPicPr preferRelativeResize="0"/>
            <p:nvPr/>
          </p:nvPicPr>
          <p:blipFill rotWithShape="1">
            <a:blip r:embed="rId42">
              <a:alphaModFix/>
            </a:blip>
            <a:srcRect l="24791" t="9578" r="22794" b="8555"/>
            <a:stretch/>
          </p:blipFill>
          <p:spPr>
            <a:xfrm>
              <a:off x="4839248" y="897039"/>
              <a:ext cx="566808" cy="54890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0" name="Google Shape;200;p35"/>
          <p:cNvGrpSpPr/>
          <p:nvPr/>
        </p:nvGrpSpPr>
        <p:grpSpPr>
          <a:xfrm>
            <a:off x="846797" y="1020991"/>
            <a:ext cx="7502049" cy="3459600"/>
            <a:chOff x="1151660" y="1384676"/>
            <a:chExt cx="7110479" cy="3451894"/>
          </a:xfrm>
        </p:grpSpPr>
        <p:sp>
          <p:nvSpPr>
            <p:cNvPr id="201" name="Google Shape;201;p35"/>
            <p:cNvSpPr txBox="1"/>
            <p:nvPr/>
          </p:nvSpPr>
          <p:spPr>
            <a:xfrm>
              <a:off x="3243975" y="4586926"/>
              <a:ext cx="2687100" cy="1842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34275" rIns="68550" bIns="3427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750" b="0" i="0" u="none" strike="noStrike" cap="none">
                  <a:solidFill>
                    <a:srgbClr val="4BF5EA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Complejidad del mercado en el tiempo</a:t>
              </a:r>
              <a:endParaRPr sz="1050" b="0" i="0" u="none" strike="noStrike" cap="none">
                <a:solidFill>
                  <a:srgbClr val="4BF5EA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grpSp>
          <p:nvGrpSpPr>
            <p:cNvPr id="202" name="Google Shape;202;p35"/>
            <p:cNvGrpSpPr/>
            <p:nvPr/>
          </p:nvGrpSpPr>
          <p:grpSpPr>
            <a:xfrm>
              <a:off x="1151660" y="1384676"/>
              <a:ext cx="7110479" cy="3451894"/>
              <a:chOff x="993007" y="994549"/>
              <a:chExt cx="7746464" cy="3760644"/>
            </a:xfrm>
          </p:grpSpPr>
          <p:cxnSp>
            <p:nvCxnSpPr>
              <p:cNvPr id="203" name="Google Shape;203;p35"/>
              <p:cNvCxnSpPr/>
              <p:nvPr/>
            </p:nvCxnSpPr>
            <p:spPr>
              <a:xfrm flipH="1">
                <a:off x="1579995" y="1039731"/>
                <a:ext cx="6970" cy="3413818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BF5E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6078"/>
                  </a:srgbClr>
                </a:outerShdw>
              </a:effectLst>
            </p:spPr>
          </p:cxnSp>
          <p:cxnSp>
            <p:nvCxnSpPr>
              <p:cNvPr id="204" name="Google Shape;204;p35"/>
              <p:cNvCxnSpPr/>
              <p:nvPr/>
            </p:nvCxnSpPr>
            <p:spPr>
              <a:xfrm>
                <a:off x="1563795" y="4465015"/>
                <a:ext cx="7026000" cy="4500"/>
              </a:xfrm>
              <a:prstGeom prst="straightConnector1">
                <a:avLst/>
              </a:prstGeom>
              <a:noFill/>
              <a:ln w="25400" cap="flat" cmpd="sng">
                <a:solidFill>
                  <a:srgbClr val="4BF5EA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40000" dist="20000" dir="5400000" rotWithShape="0">
                  <a:srgbClr val="000000">
                    <a:alpha val="36078"/>
                  </a:srgbClr>
                </a:outerShdw>
              </a:effectLst>
            </p:spPr>
          </p:cxnSp>
          <p:sp>
            <p:nvSpPr>
              <p:cNvPr id="205" name="Google Shape;205;p35"/>
              <p:cNvSpPr txBox="1"/>
              <p:nvPr/>
            </p:nvSpPr>
            <p:spPr>
              <a:xfrm>
                <a:off x="2212797" y="4521609"/>
                <a:ext cx="983100" cy="2257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0" i="0" u="none" strike="noStrike" cap="none">
                    <a:solidFill>
                      <a:srgbClr val="4BF5EA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Pasado</a:t>
                </a:r>
                <a:endParaRPr sz="1050" b="0" i="0" u="none" strike="noStrike" cap="none">
                  <a:solidFill>
                    <a:srgbClr val="4BF5EA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06" name="Google Shape;206;p35"/>
              <p:cNvSpPr txBox="1"/>
              <p:nvPr/>
            </p:nvSpPr>
            <p:spPr>
              <a:xfrm>
                <a:off x="6353805" y="4466803"/>
                <a:ext cx="984000" cy="2257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0" i="0" u="none" strike="noStrike" cap="none">
                    <a:solidFill>
                      <a:srgbClr val="4BF5EA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Presente</a:t>
                </a:r>
                <a:endParaRPr sz="1050" b="0" i="0" u="none" strike="noStrike" cap="none">
                  <a:solidFill>
                    <a:srgbClr val="4BF5EA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07" name="Google Shape;207;p35"/>
              <p:cNvSpPr txBox="1"/>
              <p:nvPr/>
            </p:nvSpPr>
            <p:spPr>
              <a:xfrm rot="-5400000">
                <a:off x="-207686" y="2670123"/>
                <a:ext cx="3121200" cy="2025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825" b="0" i="0" u="none" strike="noStrike" cap="none">
                    <a:solidFill>
                      <a:srgbClr val="4BF5EA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Estrategias para captación y retención</a:t>
                </a:r>
                <a:endParaRPr sz="1050" b="0" i="0" u="none" strike="noStrike" cap="none">
                  <a:solidFill>
                    <a:srgbClr val="4BF5EA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08" name="Google Shape;208;p35"/>
              <p:cNvSpPr txBox="1"/>
              <p:nvPr/>
            </p:nvSpPr>
            <p:spPr>
              <a:xfrm>
                <a:off x="1002109" y="994549"/>
                <a:ext cx="538500" cy="301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350" b="0" i="0" u="none" strike="noStrike" cap="none">
                    <a:solidFill>
                      <a:srgbClr val="4BF5EA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(+)</a:t>
                </a:r>
                <a:endParaRPr sz="1050" b="0" i="0" u="none" strike="noStrike" cap="none">
                  <a:solidFill>
                    <a:srgbClr val="4BF5EA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09" name="Google Shape;209;p35"/>
              <p:cNvSpPr txBox="1"/>
              <p:nvPr/>
            </p:nvSpPr>
            <p:spPr>
              <a:xfrm>
                <a:off x="993007" y="4289740"/>
                <a:ext cx="545100" cy="301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350" b="0" i="0" u="none" strike="noStrike" cap="none">
                    <a:solidFill>
                      <a:srgbClr val="4BF5EA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(-)</a:t>
                </a:r>
                <a:endParaRPr sz="1050" b="0" i="0" u="none" strike="noStrike" cap="none">
                  <a:solidFill>
                    <a:srgbClr val="4BF5EA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0" name="Google Shape;210;p35"/>
              <p:cNvSpPr txBox="1"/>
              <p:nvPr/>
            </p:nvSpPr>
            <p:spPr>
              <a:xfrm>
                <a:off x="1637964" y="4454123"/>
                <a:ext cx="511200" cy="3010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1350" b="0" i="0" u="none" strike="noStrike" cap="none">
                    <a:solidFill>
                      <a:srgbClr val="4BF5EA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(-)</a:t>
                </a:r>
                <a:endParaRPr sz="1050" b="0" i="0" u="none" strike="noStrike" cap="none">
                  <a:solidFill>
                    <a:srgbClr val="4BF5EA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11" name="Google Shape;211;p35"/>
              <p:cNvSpPr txBox="1"/>
              <p:nvPr/>
            </p:nvSpPr>
            <p:spPr>
              <a:xfrm>
                <a:off x="8275071" y="4514039"/>
                <a:ext cx="464400" cy="2257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50" tIns="34275" rIns="68550" bIns="34275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" sz="900" b="0" i="0" u="none" strike="noStrike" cap="none">
                    <a:solidFill>
                      <a:srgbClr val="4BF5EA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(+)</a:t>
                </a:r>
                <a:endParaRPr sz="1050" b="0" i="0" u="none" strike="noStrike" cap="none">
                  <a:solidFill>
                    <a:srgbClr val="4BF5EA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</p:grpSp>
      <p:pic>
        <p:nvPicPr>
          <p:cNvPr id="212" name="Google Shape;212;p35" descr="Empleados, ubicación y antiguos alumnos de Rochester School | LinkedIn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2052449" y="2100921"/>
            <a:ext cx="1302635" cy="1302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 descr="Form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2" descr="Forma, Círcul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40000">
            <a:off x="8106846" y="-1688467"/>
            <a:ext cx="4372274" cy="5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32" descr="Text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8643" y="4382111"/>
            <a:ext cx="1301464" cy="7338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56D5A03-3715-E37D-8A32-1B90A6F6469A}"/>
              </a:ext>
            </a:extLst>
          </p:cNvPr>
          <p:cNvSpPr txBox="1"/>
          <p:nvPr/>
        </p:nvSpPr>
        <p:spPr>
          <a:xfrm>
            <a:off x="346323" y="253781"/>
            <a:ext cx="8739893" cy="37240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800" b="1" dirty="0">
                <a:solidFill>
                  <a:schemeClr val="bg1"/>
                </a:solidFill>
                <a:latin typeface="Montserrat" pitchFamily="2" charset="77"/>
              </a:rPr>
              <a:t>Ejercer el liderago  dentro de nuestra institución educativa</a:t>
            </a:r>
          </a:p>
          <a:p>
            <a:r>
              <a:rPr lang="es-MX" sz="1800" b="1" dirty="0">
                <a:solidFill>
                  <a:schemeClr val="bg1"/>
                </a:solidFill>
                <a:latin typeface="Montserrat" pitchFamily="2" charset="77"/>
              </a:rPr>
              <a:t> nos invita a:</a:t>
            </a:r>
          </a:p>
          <a:p>
            <a:endParaRPr lang="es-MX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s-MX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s-MX" dirty="0">
              <a:solidFill>
                <a:schemeClr val="bg1"/>
              </a:solidFill>
              <a:latin typeface="Montserrat" pitchFamily="2" charset="77"/>
            </a:endParaRP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latin typeface="Montserrat" pitchFamily="2" charset="77"/>
              </a:rPr>
              <a:t>Salir constantemente de nuestra zona de comfort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latin typeface="Montserrat" pitchFamily="2" charset="77"/>
              </a:rPr>
              <a:t>Hacer importante nuestros objetivos 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latin typeface="Montserrat" pitchFamily="2" charset="77"/>
              </a:rPr>
              <a:t>Dejar de lado nuestros placeres inmediatos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latin typeface="Montserrat" pitchFamily="2" charset="77"/>
              </a:rPr>
              <a:t>A aprender y experimentar constantemente nuestro nuevo aprendizaje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latin typeface="Montserrat" pitchFamily="2" charset="77"/>
              </a:rPr>
              <a:t>Hacer buen uso de nuestro tiempo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latin typeface="Montserrat" pitchFamily="2" charset="77"/>
              </a:rPr>
              <a:t>A ser efectivo al momento de decidir donde invertir mi energía.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es-MX" sz="1800" dirty="0">
                <a:solidFill>
                  <a:schemeClr val="bg1"/>
                </a:solidFill>
                <a:latin typeface="Montserrat" pitchFamily="2" charset="77"/>
              </a:rPr>
              <a:t>Estar presente 100%, escucha activa</a:t>
            </a:r>
          </a:p>
          <a:p>
            <a:endParaRPr lang="es-MX" sz="1800" dirty="0">
              <a:solidFill>
                <a:schemeClr val="bg1"/>
              </a:solidFill>
              <a:latin typeface="Montserrat" pitchFamily="2" charset="77"/>
            </a:endParaRPr>
          </a:p>
          <a:p>
            <a:endParaRPr lang="es-MX" dirty="0">
              <a:solidFill>
                <a:schemeClr val="bg1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703215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2599</TotalTime>
  <Words>801</Words>
  <Application>Microsoft Macintosh PowerPoint</Application>
  <PresentationFormat>Presentación en pantalla (16:9)</PresentationFormat>
  <Paragraphs>296</Paragraphs>
  <Slides>28</Slides>
  <Notes>28</Notes>
  <HiddenSlides>0</HiddenSlides>
  <MMClips>1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Righteous</vt:lpstr>
      <vt:lpstr>Montserrat Medium</vt:lpstr>
      <vt:lpstr>Montserrat ExtraLight</vt:lpstr>
      <vt:lpstr>Montserrat Light</vt:lpstr>
      <vt:lpstr>Arial</vt:lpstr>
      <vt:lpstr>Montserrat</vt:lpstr>
      <vt:lpstr>Montserrat Thin</vt:lpstr>
      <vt:lpstr>Simple Light</vt:lpstr>
      <vt:lpstr>Sé la escuela  que el mundo necesita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Sé la escuela  que el mundo necesita</dc:title>
  <dc:creator>103446</dc:creator>
  <cp:lastModifiedBy>Microsoft Office User</cp:lastModifiedBy>
  <cp:revision>14</cp:revision>
  <dcterms:modified xsi:type="dcterms:W3CDTF">2024-08-29T17:39:46Z</dcterms:modified>
</cp:coreProperties>
</file>